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36"/>
  </p:notesMasterIdLst>
  <p:handoutMasterIdLst>
    <p:handoutMasterId r:id="rId137"/>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700" r:id="rId89"/>
    <p:sldId id="3702" r:id="rId90"/>
    <p:sldId id="3701" r:id="rId91"/>
    <p:sldId id="3697" r:id="rId92"/>
    <p:sldId id="3691" r:id="rId93"/>
    <p:sldId id="3692" r:id="rId94"/>
    <p:sldId id="3693" r:id="rId95"/>
    <p:sldId id="3703" r:id="rId96"/>
    <p:sldId id="3718" r:id="rId97"/>
    <p:sldId id="3719" r:id="rId98"/>
    <p:sldId id="3720" r:id="rId99"/>
    <p:sldId id="3724" r:id="rId100"/>
    <p:sldId id="3734" r:id="rId101"/>
    <p:sldId id="3704" r:id="rId102"/>
    <p:sldId id="3708" r:id="rId103"/>
    <p:sldId id="3709" r:id="rId104"/>
    <p:sldId id="3712" r:id="rId105"/>
    <p:sldId id="3710" r:id="rId106"/>
    <p:sldId id="3711" r:id="rId107"/>
    <p:sldId id="3721" r:id="rId108"/>
    <p:sldId id="3714" r:id="rId109"/>
    <p:sldId id="3722" r:id="rId110"/>
    <p:sldId id="3725" r:id="rId111"/>
    <p:sldId id="3732" r:id="rId112"/>
    <p:sldId id="3699" r:id="rId113"/>
    <p:sldId id="3681" r:id="rId114"/>
    <p:sldId id="3695" r:id="rId115"/>
    <p:sldId id="3705" r:id="rId116"/>
    <p:sldId id="3726" r:id="rId117"/>
    <p:sldId id="3727" r:id="rId118"/>
    <p:sldId id="3731" r:id="rId119"/>
    <p:sldId id="3730" r:id="rId120"/>
    <p:sldId id="3728" r:id="rId121"/>
    <p:sldId id="3729" r:id="rId122"/>
    <p:sldId id="3647" r:id="rId123"/>
    <p:sldId id="3637" r:id="rId124"/>
    <p:sldId id="3642" r:id="rId125"/>
    <p:sldId id="3638" r:id="rId126"/>
    <p:sldId id="3639" r:id="rId127"/>
    <p:sldId id="3640" r:id="rId128"/>
    <p:sldId id="3644" r:id="rId129"/>
    <p:sldId id="3645" r:id="rId130"/>
    <p:sldId id="3646" r:id="rId131"/>
    <p:sldId id="3631" r:id="rId132"/>
    <p:sldId id="3628" r:id="rId133"/>
    <p:sldId id="3715" r:id="rId134"/>
    <p:sldId id="3717" r:id="rId135"/>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68" autoAdjust="0"/>
    <p:restoredTop sz="99000" autoAdjust="0"/>
  </p:normalViewPr>
  <p:slideViewPr>
    <p:cSldViewPr>
      <p:cViewPr varScale="1">
        <p:scale>
          <a:sx n="113" d="100"/>
          <a:sy n="113" d="100"/>
        </p:scale>
        <p:origin x="1256" y="48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 d="1"/>
        <a:sy n="1" d="1"/>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110</a:t>
            </a:fld>
            <a:endParaRPr lang="en-US"/>
          </a:p>
        </p:txBody>
      </p:sp>
    </p:spTree>
    <p:extLst>
      <p:ext uri="{BB962C8B-B14F-4D97-AF65-F5344CB8AC3E}">
        <p14:creationId xmlns:p14="http://schemas.microsoft.com/office/powerpoint/2010/main" val="425042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111</a:t>
            </a:fld>
            <a:endParaRPr lang="en-US"/>
          </a:p>
        </p:txBody>
      </p:sp>
    </p:spTree>
    <p:extLst>
      <p:ext uri="{BB962C8B-B14F-4D97-AF65-F5344CB8AC3E}">
        <p14:creationId xmlns:p14="http://schemas.microsoft.com/office/powerpoint/2010/main" val="4037257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131</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132</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92.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15240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938774" y="3187570"/>
            <a:ext cx="1985963" cy="1316038"/>
            <a:chOff x="3789" y="2299"/>
            <a:chExt cx="1251" cy="829"/>
          </a:xfrm>
        </p:grpSpPr>
        <p:sp>
          <p:nvSpPr>
            <p:cNvPr id="99347" name="Line 39"/>
            <p:cNvSpPr>
              <a:spLocks noChangeShapeType="1"/>
            </p:cNvSpPr>
            <p:nvPr/>
          </p:nvSpPr>
          <p:spPr bwMode="auto">
            <a:xfrm flipV="1">
              <a:off x="3789" y="2328"/>
              <a:ext cx="1181" cy="800"/>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984" y="2299"/>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64000"/>
            <a:ext cx="914400" cy="736600"/>
            <a:chOff x="3668" y="2850"/>
            <a:chExt cx="576" cy="464"/>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80" y="307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4016"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4016" y="2882"/>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Q</a:t>
              </a:r>
            </a:p>
          </p:txBody>
        </p:sp>
      </p:grpSp>
      <p:grpSp>
        <p:nvGrpSpPr>
          <p:cNvPr id="5" name="Group 46"/>
          <p:cNvGrpSpPr>
            <a:grpSpLocks/>
          </p:cNvGrpSpPr>
          <p:nvPr/>
        </p:nvGrpSpPr>
        <p:grpSpPr bwMode="auto">
          <a:xfrm>
            <a:off x="7799088" y="3052573"/>
            <a:ext cx="860847" cy="275673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Dilithium</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278653"/>
                <a:ext cx="8375292" cy="4877637"/>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=8347861</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278653"/>
                <a:ext cx="8375292" cy="4877637"/>
              </a:xfrm>
              <a:prstGeom prst="rect">
                <a:avLst/>
              </a:prstGeom>
              <a:blipFill>
                <a:blip r:embed="rId2"/>
                <a:stretch>
                  <a:fillRect l="-1515" t="-77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53316795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unedited, motivation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789296"/>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789296"/>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unedited, motivation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err="1">
                    <a:latin typeface="Calibri" panose="020F0502020204030204" pitchFamily="34" charset="0"/>
                    <a:cs typeface="Calibri" panose="020F0502020204030204" pitchFamily="34" charset="0"/>
                    <a:sym typeface="Arial"/>
                  </a:rPr>
                  <a:t>Dilithium</a:t>
                </a:r>
                <a:endParaRPr lang="en-US" sz="2000" dirty="0">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fontScale="7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a:latin typeface="+mj-lt"/>
                <a:cs typeface="Calibri" panose="020F0502020204030204" pitchFamily="34" charset="0"/>
              </a:rPr>
              <a:t>Dilithium </a:t>
            </a:r>
            <a:r>
              <a:rPr lang="en-US" b="0" kern="0" dirty="0">
                <a:latin typeface="+mj-lt"/>
                <a:cs typeface="Calibri" panose="020F0502020204030204" pitchFamily="34" charset="0"/>
              </a:rPr>
              <a:t>parameters for </a:t>
            </a:r>
            <a:r>
              <a:rPr lang="en-US" b="0" kern="0">
                <a:latin typeface="+mj-lt"/>
                <a:cs typeface="Calibri" panose="020F0502020204030204" pitchFamily="34" charset="0"/>
              </a:rPr>
              <a:t>security category 5</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3563910381"/>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sz="1600" dirty="0">
                          <a:solidFill>
                            <a:schemeClr val="tx1"/>
                          </a:solidFill>
                        </a:rPr>
                        <a:t>ML-DSA-87</a:t>
                      </a:r>
                    </a:p>
                  </a:txBody>
                  <a:tcPr/>
                </a:tc>
                <a:tc>
                  <a:txBody>
                    <a:bodyPr/>
                    <a:lstStyle/>
                    <a:p>
                      <a:pPr algn="r"/>
                      <a:r>
                        <a:rPr lang="en-US" sz="1600" dirty="0">
                          <a:solidFill>
                            <a:schemeClr val="tx1"/>
                          </a:solidFill>
                        </a:rPr>
                        <a:t>Private</a:t>
                      </a:r>
                    </a:p>
                  </a:txBody>
                  <a:tcPr/>
                </a:tc>
                <a:tc>
                  <a:txBody>
                    <a:bodyPr/>
                    <a:lstStyle/>
                    <a:p>
                      <a:pPr algn="r"/>
                      <a:r>
                        <a:rPr lang="en-US" sz="1600" dirty="0">
                          <a:solidFill>
                            <a:schemeClr val="tx1"/>
                          </a:solidFill>
                        </a:rPr>
                        <a:t>Public</a:t>
                      </a:r>
                    </a:p>
                  </a:txBody>
                  <a:tcPr/>
                </a:tc>
                <a:tc>
                  <a:txBody>
                    <a:bodyPr/>
                    <a:lstStyle/>
                    <a:p>
                      <a:pPr algn="r"/>
                      <a:r>
                        <a:rPr lang="en-US" sz="1600" dirty="0">
                          <a:solidFill>
                            <a:schemeClr val="tx1"/>
                          </a:solidFill>
                        </a:rPr>
                        <a:t>Sig</a:t>
                      </a:r>
                    </a:p>
                  </a:txBody>
                  <a:tcPr/>
                </a:tc>
                <a:extLst>
                  <a:ext uri="{0D108BD9-81ED-4DB2-BD59-A6C34878D82A}">
                    <a16:rowId xmlns:a16="http://schemas.microsoft.com/office/drawing/2014/main" val="399329902"/>
                  </a:ext>
                </a:extLst>
              </a:tr>
              <a:tr h="370840">
                <a:tc>
                  <a:txBody>
                    <a:bodyPr/>
                    <a:lstStyle/>
                    <a:p>
                      <a:pPr algn="r"/>
                      <a:r>
                        <a:rPr lang="en-US" sz="1600" dirty="0"/>
                        <a:t>Size (Bytes)</a:t>
                      </a:r>
                    </a:p>
                  </a:txBody>
                  <a:tcPr/>
                </a:tc>
                <a:tc>
                  <a:txBody>
                    <a:bodyPr/>
                    <a:lstStyle/>
                    <a:p>
                      <a:pPr algn="r"/>
                      <a:r>
                        <a:rPr lang="en-US" sz="1600" dirty="0"/>
                        <a:t>4864</a:t>
                      </a:r>
                    </a:p>
                  </a:txBody>
                  <a:tcPr/>
                </a:tc>
                <a:tc>
                  <a:txBody>
                    <a:bodyPr/>
                    <a:lstStyle/>
                    <a:p>
                      <a:pPr algn="r"/>
                      <a:r>
                        <a:rPr lang="en-US" sz="1600" dirty="0"/>
                        <a:t>2592</a:t>
                      </a:r>
                    </a:p>
                  </a:txBody>
                  <a:tcPr/>
                </a:tc>
                <a:tc>
                  <a:txBody>
                    <a:bodyPr/>
                    <a:lstStyle/>
                    <a:p>
                      <a:pPr algn="r"/>
                      <a:r>
                        <a:rPr lang="en-US" sz="1600"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Keygen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54229" y="2017896"/>
                <a:ext cx="7856371" cy="41543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(256, 512, 256) bits respectively</a:t>
                </a: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54229" y="2017896"/>
                <a:ext cx="7856371" cy="4154304"/>
              </a:xfrm>
              <a:prstGeom prst="rect">
                <a:avLst/>
              </a:prstGeom>
              <a:blipFill>
                <a:blip r:embed="rId2"/>
                <a:stretch>
                  <a:fillRect l="-1935" t="-212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Sign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Verify</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0429" y="1670749"/>
                <a:ext cx="7551571" cy="518725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r>
                  <a:rPr lang="en-US" sz="18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256−2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sz="1800"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𝑐</m:t>
                        </m:r>
                      </m:e>
                    </m:d>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cs typeface="Calibri" panose="020F0502020204030204" pitchFamily="34" charset="0"/>
                                <a:sym typeface="Arial"/>
                              </a:rPr>
                              <m:t>𝑑</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𝑢𝑠𝑒h𝑖𝑛𝑡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m:t>
                    </m:r>
                    <m:sSubSup>
                      <m:sSubSupPr>
                        <m:ctrlPr>
                          <a:rPr lang="en-US" sz="1800" i="1">
                            <a:solidFill>
                              <a:schemeClr val="tx1"/>
                            </a:solidFill>
                            <a:latin typeface="Cambria Math" panose="02040503050406030204" pitchFamily="18" charset="0"/>
                            <a:cs typeface="Calibri" panose="020F0502020204030204" pitchFamily="34" charset="0"/>
                            <a:sym typeface="Arial"/>
                          </a:rPr>
                        </m:ctrlPr>
                      </m:sSubSupPr>
                      <m:e>
                        <m:r>
                          <a:rPr lang="en-US" sz="1800" i="1">
                            <a:solidFill>
                              <a:schemeClr val="tx1"/>
                            </a:solidFill>
                            <a:latin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cs typeface="Calibri" panose="020F0502020204030204" pitchFamily="34" charset="0"/>
                            <a:sym typeface="Arial"/>
                          </a:rPr>
                          <m:t>𝑎𝑝𝑝𝑥</m:t>
                        </m:r>
                      </m:sub>
                      <m:sup>
                        <m:r>
                          <a:rPr lang="en-US" sz="1800" i="1">
                            <a:solidFill>
                              <a:schemeClr val="tx1"/>
                            </a:solidFill>
                            <a:latin typeface="Cambria Math" panose="02040503050406030204" pitchFamily="18" charset="0"/>
                            <a:cs typeface="Calibri" panose="020F0502020204030204" pitchFamily="34" charset="0"/>
                            <a:sym typeface="Arial"/>
                          </a:rPr>
                          <m:t>′</m:t>
                        </m:r>
                      </m:sup>
                    </m:sSubSup>
                  </m:oMath>
                </a14:m>
                <a:r>
                  <a:rPr lang="en-US" sz="1800" dirty="0">
                    <a:solidFill>
                      <a:schemeClr val="tx1"/>
                    </a:solidFill>
                    <a:latin typeface="Calibri" panose="020F0502020204030204" pitchFamily="34" charset="0"/>
                    <a:cs typeface="Calibri" panose="020F0502020204030204" pitchFamily="34" charset="0"/>
                    <a:sym typeface="Arial"/>
                  </a:rPr>
                  <a:t>)</a:t>
                </a:r>
                <a:endParaRPr lang="en-US" sz="2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e>
                      <m: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0429" y="1670749"/>
                <a:ext cx="7551571" cy="5187251"/>
              </a:xfrm>
              <a:prstGeom prst="rect">
                <a:avLst/>
              </a:prstGeom>
              <a:blipFill>
                <a:blip r:embed="rId2"/>
                <a:stretch>
                  <a:fillRect l="-2017" t="-195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a:t>
            </a: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2057400"/>
                <a:ext cx="7315200" cy="3733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64∙</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𝑋𝑂𝐹</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𝜌𝜌</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sSup>
                      <m:sSup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are different for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Dilithium</a:t>
                </a: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is based on the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Fujisak</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-Okamoto transform</a:t>
                </a: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2057400"/>
                <a:ext cx="7315200" cy="3733800"/>
              </a:xfrm>
              <a:prstGeom prst="rect">
                <a:avLst/>
              </a:prstGeom>
              <a:blipFill>
                <a:blip r:embed="rId2"/>
                <a:stretch>
                  <a:fillRect l="-1906" t="-101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186474076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16030" y="914400"/>
                <a:ext cx="8699370"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d>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latin typeface="Calibri" panose="020F0502020204030204" pitchFamily="34" charset="0"/>
                    <a:ea typeface="Cambria Math" panose="02040503050406030204" pitchFamily="18" charset="0"/>
                    <a:cs typeface="Calibri" panose="020F0502020204030204" pitchFamily="34" charset="0"/>
                    <a:sym typeface="Arial"/>
                  </a:rPr>
                  <a:t>  --- samples from distribution </a:t>
                </a:r>
                <a14:m>
                  <m:oMath xmlns:m="http://schemas.openxmlformats.org/officeDocument/2006/math">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𝐷</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𝑞</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6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sz="12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endParaRPr lang="en-US" sz="12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r>
                  <a:rPr lang="en-US" sz="1600" b="0" dirty="0">
                    <a:latin typeface="Calibri" panose="020F0502020204030204" pitchFamily="34" charset="0"/>
                    <a:ea typeface="Cambria Math" panose="02040503050406030204" pitchFamily="18" charset="0"/>
                    <a:cs typeface="Calibri" panose="020F0502020204030204" pitchFamily="34" charset="0"/>
                    <a:sym typeface="Arial"/>
                  </a:rPr>
                  <a:t>For central binomial distribution with </a:t>
                </a:r>
                <a14:m>
                  <m:oMath xmlns:m="http://schemas.openxmlformats.org/officeDocument/2006/math">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=10000, </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2</m:t>
                        </m:r>
                      </m:den>
                    </m:f>
                    <m:r>
                      <a:rPr lang="en-US" sz="1600" b="0" i="0" smtClean="0">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l-GR" sz="1600" b="0" i="1" smtClean="0">
                        <a:latin typeface="Cambria Math" panose="02040503050406030204" pitchFamily="18" charset="0"/>
                        <a:ea typeface="Cambria Math" panose="02040503050406030204" pitchFamily="18" charset="0"/>
                        <a:cs typeface="Calibri" panose="020F0502020204030204" pitchFamily="34" charset="0"/>
                        <a:sym typeface="Arial"/>
                      </a:rPr>
                      <m:t>σ</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rad>
                      <m:radPr>
                        <m:degHide m:val="on"/>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radPr>
                      <m:deg/>
                      <m:e>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e>
                    </m:rad>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sup>
                      <m:e>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m>
                              <m:mPr>
                                <m:mcs>
                                  <m:mc>
                                    <m:mcPr>
                                      <m:count m:val="1"/>
                                      <m:mcJc m:val="center"/>
                                    </m:mcPr>
                                  </m:mc>
                                </m:mcs>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mPr>
                              <m:mr>
                                <m:e>
                                  <m:r>
                                    <m:rPr>
                                      <m:brk m:alnAt="7"/>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mr>
                              <m:m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mr>
                            </m:m>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i="1">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i="1">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i="1">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l-GR" sz="16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CDF for normal distribution</a:t>
                </a:r>
              </a:p>
              <a:p>
                <a:pPr>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samples uniformly from </a:t>
                </a: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16030" y="914400"/>
                <a:ext cx="8699370" cy="5461726"/>
              </a:xfrm>
              <a:prstGeom prst="rect">
                <a:avLst/>
              </a:prstGeom>
              <a:blipFill>
                <a:blip r:embed="rId2"/>
                <a:stretch>
                  <a:fillRect l="-3785" b="-649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spTree>
    <p:extLst>
      <p:ext uri="{BB962C8B-B14F-4D97-AF65-F5344CB8AC3E}">
        <p14:creationId xmlns:p14="http://schemas.microsoft.com/office/powerpoint/2010/main" val="38944044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851954" cy="5334000"/>
              </a:xfrm>
              <a:prstGeom prst="rect">
                <a:avLst/>
              </a:prstGeom>
              <a:blipFill>
                <a:blip r:embed="rId2"/>
                <a:stretch>
                  <a:fillRect l="-17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109</a:t>
            </a:fld>
            <a:endParaRPr lang="en-US"/>
          </a:p>
        </p:txBody>
      </p:sp>
    </p:spTree>
    <p:extLst>
      <p:ext uri="{BB962C8B-B14F-4D97-AF65-F5344CB8AC3E}">
        <p14:creationId xmlns:p14="http://schemas.microsoft.com/office/powerpoint/2010/main" val="405582068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457200" y="1600200"/>
                <a:ext cx="8229600" cy="48006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with</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0= </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𝑚𝑢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are the roots of this equations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457200" y="1600200"/>
                <a:ext cx="8229600" cy="4800600"/>
              </a:xfrm>
              <a:blipFill>
                <a:blip r:embed="rId2"/>
                <a:stretch>
                  <a:fillRect l="-772" t="-2111"/>
                </a:stretch>
              </a:blipFill>
            </p:spPr>
            <p:txBody>
              <a:bodyPr/>
              <a:lstStyle/>
              <a:p>
                <a:r>
                  <a:rPr lang="en-US">
                    <a:noFill/>
                  </a:rPr>
                  <a:t> </a:t>
                </a:r>
              </a:p>
            </p:txBody>
          </p:sp>
        </mc:Fallback>
      </mc:AlternateContent>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Kyber</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86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110</a:t>
            </a:fld>
            <a:endParaRPr lang="en-US"/>
          </a:p>
        </p:txBody>
      </p:sp>
    </p:spTree>
    <p:extLst>
      <p:ext uri="{BB962C8B-B14F-4D97-AF65-F5344CB8AC3E}">
        <p14:creationId xmlns:p14="http://schemas.microsoft.com/office/powerpoint/2010/main" val="376503730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Kyber</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∙3303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115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111</a:t>
            </a:fld>
            <a:endParaRPr lang="en-US"/>
          </a:p>
        </p:txBody>
      </p:sp>
    </p:spTree>
    <p:extLst>
      <p:ext uri="{BB962C8B-B14F-4D97-AF65-F5344CB8AC3E}">
        <p14:creationId xmlns:p14="http://schemas.microsoft.com/office/powerpoint/2010/main" val="226437875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89029"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00200"/>
                <a:ext cx="7848600" cy="4648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00200"/>
                <a:ext cx="7848600" cy="46482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112</a:t>
            </a:fld>
            <a:endParaRPr lang="en-US"/>
          </a:p>
        </p:txBody>
      </p:sp>
    </p:spTree>
    <p:extLst>
      <p:ext uri="{BB962C8B-B14F-4D97-AF65-F5344CB8AC3E}">
        <p14:creationId xmlns:p14="http://schemas.microsoft.com/office/powerpoint/2010/main" val="2475312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676400"/>
                <a:ext cx="8153400" cy="4490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r>
                  <a:rPr lang="en-US" sz="18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1800" i="1">
                        <a:latin typeface="Cambria Math" panose="02040503050406030204" pitchFamily="18" charset="0"/>
                        <a:cs typeface="Calibri" panose="020F0502020204030204" pitchFamily="34" charset="0"/>
                        <a:sym typeface="Arial"/>
                      </a:rPr>
                      <m:t>(</m:t>
                    </m:r>
                    <m:r>
                      <a:rPr lang="en-US" sz="1800" i="1">
                        <a:latin typeface="Cambria Math" panose="02040503050406030204" pitchFamily="18" charset="0"/>
                        <a:cs typeface="Calibri" panose="020F0502020204030204" pitchFamily="34" charset="0"/>
                        <a:sym typeface="Arial"/>
                      </a:rPr>
                      <m:t>𝑝</m:t>
                    </m:r>
                    <m:r>
                      <a:rPr lang="en-US" sz="1800" i="1">
                        <a:latin typeface="Cambria Math" panose="02040503050406030204" pitchFamily="18" charset="0"/>
                        <a:cs typeface="Calibri" panose="020F0502020204030204" pitchFamily="34" charset="0"/>
                        <a:sym typeface="Arial"/>
                      </a:rPr>
                      <m:t>=3329, </m:t>
                    </m:r>
                    <m:r>
                      <a:rPr lang="en-US" sz="1800" i="1">
                        <a:latin typeface="Cambria Math" panose="02040503050406030204" pitchFamily="18" charset="0"/>
                        <a:cs typeface="Calibri" panose="020F0502020204030204" pitchFamily="34" charset="0"/>
                        <a:sym typeface="Arial"/>
                      </a:rPr>
                      <m:t>𝑅</m:t>
                    </m:r>
                    <m:r>
                      <a:rPr lang="en-US" sz="1800" i="1">
                        <a:latin typeface="Cambria Math" panose="02040503050406030204" pitchFamily="18" charset="0"/>
                        <a:cs typeface="Calibri" panose="020F0502020204030204" pitchFamily="34" charset="0"/>
                        <a:sym typeface="Arial"/>
                      </a:rPr>
                      <m:t>=</m:t>
                    </m:r>
                    <m:f>
                      <m:fPr>
                        <m:ctrlPr>
                          <a:rPr lang="en-US" sz="1800" i="1">
                            <a:latin typeface="Cambria Math" panose="02040503050406030204" pitchFamily="18" charset="0"/>
                            <a:cs typeface="Calibri" panose="020F0502020204030204" pitchFamily="34" charset="0"/>
                            <a:sym typeface="Arial"/>
                          </a:rPr>
                        </m:ctrlPr>
                      </m:fPr>
                      <m:num>
                        <m:sSub>
                          <m:sSubPr>
                            <m:ctrlPr>
                              <a:rPr lang="en-US" sz="1800" i="1">
                                <a:latin typeface="Cambria Math" panose="02040503050406030204" pitchFamily="18" charset="0"/>
                                <a:cs typeface="Calibri" panose="020F0502020204030204" pitchFamily="34" charset="0"/>
                                <a:sym typeface="Arial"/>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latin typeface="Cambria Math" panose="02040503050406030204" pitchFamily="18" charset="0"/>
                                <a:cs typeface="Calibri" panose="020F0502020204030204" pitchFamily="34" charset="0"/>
                                <a:sym typeface="Arial"/>
                              </a:rPr>
                              <m:t>𝑝</m:t>
                            </m:r>
                          </m:sub>
                        </m:sSub>
                      </m:num>
                      <m:den>
                        <m:sSup>
                          <m:sSupPr>
                            <m:ctrlPr>
                              <a:rPr lang="en-US" sz="1800" i="1">
                                <a:latin typeface="Cambria Math" panose="02040503050406030204" pitchFamily="18" charset="0"/>
                                <a:cs typeface="Calibri" panose="020F0502020204030204" pitchFamily="34" charset="0"/>
                                <a:sym typeface="Arial"/>
                              </a:rPr>
                            </m:ctrlPr>
                          </m:sSupPr>
                          <m:e>
                            <m:r>
                              <a:rPr lang="en-US" sz="1800" i="1">
                                <a:latin typeface="Cambria Math" panose="02040503050406030204" pitchFamily="18" charset="0"/>
                                <a:cs typeface="Calibri" panose="020F0502020204030204" pitchFamily="34" charset="0"/>
                                <a:sym typeface="Arial"/>
                              </a:rPr>
                              <m:t>𝑥</m:t>
                            </m:r>
                          </m:e>
                          <m:sup>
                            <m:r>
                              <a:rPr lang="en-US" sz="1800" i="1">
                                <a:latin typeface="Cambria Math" panose="02040503050406030204" pitchFamily="18" charset="0"/>
                                <a:cs typeface="Calibri" panose="020F0502020204030204" pitchFamily="34" charset="0"/>
                                <a:sym typeface="Arial"/>
                              </a:rPr>
                              <m:t>256</m:t>
                            </m:r>
                          </m:sup>
                        </m:sSup>
                        <m:r>
                          <a:rPr lang="en-US" sz="1800" i="1">
                            <a:latin typeface="Cambria Math" panose="02040503050406030204" pitchFamily="18" charset="0"/>
                            <a:cs typeface="Calibri" panose="020F0502020204030204" pitchFamily="34" charset="0"/>
                            <a:sym typeface="Arial"/>
                          </a:rPr>
                          <m:t>+1</m:t>
                        </m:r>
                      </m:den>
                    </m:f>
                    <m:r>
                      <a:rPr lang="en-US" sz="1800" i="1">
                        <a:latin typeface="Cambria Math" panose="02040503050406030204" pitchFamily="18" charset="0"/>
                        <a:cs typeface="Calibri" panose="020F0502020204030204" pitchFamily="34" charset="0"/>
                        <a:sym typeface="Arial"/>
                      </a:rPr>
                      <m:t>, </m:t>
                    </m:r>
                    <m:r>
                      <a:rPr lang="en-US" sz="1800" i="1">
                        <a:latin typeface="Cambria Math" panose="02040503050406030204" pitchFamily="18" charset="0"/>
                        <a:cs typeface="Calibri" panose="020F0502020204030204" pitchFamily="34" charset="0"/>
                        <a:sym typeface="Arial"/>
                      </a:rPr>
                      <m:t>𝑘</m:t>
                    </m:r>
                    <m:r>
                      <a:rPr lang="en-US" sz="1800" i="1">
                        <a:latin typeface="Cambria Math" panose="02040503050406030204" pitchFamily="18" charset="0"/>
                        <a:cs typeface="Calibri" panose="020F0502020204030204" pitchFamily="34" charset="0"/>
                        <a:sym typeface="Arial"/>
                      </a:rPr>
                      <m:t>=4, </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18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800" i="1" dirty="0">
                            <a:latin typeface="Cambria Math" panose="02040503050406030204" pitchFamily="18" charset="0"/>
                            <a:cs typeface="Calibri" panose="020F0502020204030204" pitchFamily="34" charset="0"/>
                            <a:sym typeface="Arial"/>
                          </a:rPr>
                        </m:ctrlPr>
                      </m:accPr>
                      <m:e>
                        <m:r>
                          <a:rPr lang="en-US" sz="1800" i="1" dirty="0">
                            <a:latin typeface="Cambria Math" panose="02040503050406030204" pitchFamily="18" charset="0"/>
                            <a:cs typeface="Calibri" panose="020F0502020204030204" pitchFamily="34" charset="0"/>
                            <a:sym typeface="Arial"/>
                          </a:rPr>
                          <m:t>𝑥</m:t>
                        </m:r>
                      </m:e>
                    </m:acc>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𝑁𝑇𝑇</m:t>
                    </m:r>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𝑥</m:t>
                    </m:r>
                    <m:r>
                      <a:rPr lang="en-US" sz="1800" i="1" dirty="0">
                        <a:latin typeface="Cambria Math" panose="02040503050406030204" pitchFamily="18" charset="0"/>
                        <a:cs typeface="Calibri" panose="020F0502020204030204" pitchFamily="34" charset="0"/>
                        <a:sym typeface="Arial"/>
                      </a:rPr>
                      <m:t>)</m:t>
                    </m:r>
                  </m:oMath>
                </a14:m>
                <a:r>
                  <a:rPr lang="en-US" sz="1800" dirty="0">
                    <a:latin typeface="Calibri" panose="020F0502020204030204" pitchFamily="34" charset="0"/>
                    <a:cs typeface="Calibri" panose="020F0502020204030204" pitchFamily="34" charset="0"/>
                    <a:sym typeface="Arial"/>
                  </a:rPr>
                  <a:t> </a:t>
                </a:r>
                <a:endParaRPr lang="en-US" dirty="0">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Make public key</a:t>
                </a: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dirty="0">
                    <a:solidFill>
                      <a:schemeClr val="tx1"/>
                    </a:solidFill>
                    <a:latin typeface="Calibri" panose="020F0502020204030204" pitchFamily="34" charset="0"/>
                    <a:cs typeface="Calibri" panose="020F0502020204030204" pitchFamily="34" charset="0"/>
                    <a:sym typeface="Arial"/>
                  </a:rPr>
                  <a:t>generate a </a:t>
                </a:r>
                <a:r>
                  <a:rPr lang="en-US" sz="1800" dirty="0" err="1">
                    <a:solidFill>
                      <a:schemeClr val="tx1"/>
                    </a:solidFill>
                    <a:latin typeface="Calibri" panose="020F0502020204030204" pitchFamily="34" charset="0"/>
                    <a:cs typeface="Calibri" panose="020F0502020204030204" pitchFamily="34" charset="0"/>
                    <a:sym typeface="Arial"/>
                  </a:rPr>
                  <a:t>Dilithium</a:t>
                </a:r>
                <a:r>
                  <a:rPr lang="en-US" sz="1800" dirty="0">
                    <a:solidFill>
                      <a:schemeClr val="tx1"/>
                    </a:solidFill>
                    <a:latin typeface="Calibri" panose="020F0502020204030204" pitchFamily="34" charset="0"/>
                    <a:cs typeface="Calibri" panose="020F0502020204030204" pitchFamily="34" charset="0"/>
                    <a:sym typeface="Arial"/>
                  </a:rPr>
                  <a:t>-like key (see full version)</a:t>
                </a: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r>
                  <a:rPr lang="en-US" dirty="0">
                    <a:latin typeface="Calibri" panose="020F0502020204030204" pitchFamily="34" charset="0"/>
                    <a:cs typeface="Calibri" panose="020F0502020204030204" pitchFamily="34" charset="0"/>
                    <a:sym typeface="Arial"/>
                  </a:rPr>
                  <a:t>]</a:t>
                </a:r>
              </a:p>
              <a:p>
                <a:pPr marL="685800" lvl="1" indent="-342900">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676400"/>
                <a:ext cx="8153400" cy="4490793"/>
              </a:xfrm>
              <a:prstGeom prst="rect">
                <a:avLst/>
              </a:prstGeom>
              <a:blipFill>
                <a:blip r:embed="rId2"/>
                <a:stretch>
                  <a:fillRect l="-1558" t="-28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(simplified a little)</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113</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57596591"/>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simplified a little</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371599"/>
                <a:ext cx="8458200" cy="516731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m:rPr>
                        <m:sty m:val="p"/>
                      </m:rPr>
                      <a:rPr lang="en-US" sz="2000" b="0" i="0" smtClean="0">
                        <a:latin typeface="Cambria Math" panose="02040503050406030204" pitchFamily="18" charset="0"/>
                        <a:cs typeface="Calibri" panose="020F0502020204030204" pitchFamily="34" charset="0"/>
                        <a:sym typeface="Arial"/>
                      </a:rPr>
                      <m:t>Keygen</m:t>
                    </m:r>
                  </m:oMath>
                </a14:m>
                <a:endParaRPr lang="en-US" sz="2000" b="0"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sup>
                        <m:r>
                          <a:rPr lang="en-US"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dirty="0">
                    <a:solidFill>
                      <a:schemeClr val="tx1"/>
                    </a:solidFill>
                    <a:latin typeface="Calibri" panose="020F0502020204030204" pitchFamily="34" charset="0"/>
                    <a:cs typeface="Calibri" panose="020F0502020204030204" pitchFamily="34" charset="0"/>
                    <a:sym typeface="Arial"/>
                  </a:rPr>
                  <a:t>  (random)</a:t>
                </a: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𝐾𝑒𝑦𝐺𝑒𝑛</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𝐾𝐸𝑀</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e>
                    </m:d>
                    <m:r>
                      <m:rPr>
                        <m:sty m:val="p"/>
                      </m:rPr>
                      <a:rPr lang="en-US" b="0" i="0" smtClean="0">
                        <a:solidFill>
                          <a:schemeClr val="tx1"/>
                        </a:solidFill>
                        <a:latin typeface="Cambria Math" panose="02040503050406030204" pitchFamily="18" charset="0"/>
                        <a:cs typeface="Calibri" panose="020F0502020204030204" pitchFamily="34" charset="0"/>
                        <a:sym typeface="Arial"/>
                      </a:rPr>
                      <m:t>H</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0" smtClean="0">
                        <a:solidFill>
                          <a:schemeClr val="tx1"/>
                        </a:solidFill>
                        <a:latin typeface="Cambria Math" panose="02040503050406030204" pitchFamily="18" charset="0"/>
                        <a:cs typeface="Calibri" panose="020F0502020204030204" pitchFamily="34" charset="0"/>
                        <a:sym typeface="Arial"/>
                      </a:rPr>
                      <m:t>||</m:t>
                    </m:r>
                    <m:r>
                      <m:rPr>
                        <m:sty m:val="p"/>
                      </m:rPr>
                      <a:rPr lang="en-US" b="0" i="0" smtClean="0">
                        <a:solidFill>
                          <a:schemeClr val="tx1"/>
                        </a:solidFill>
                        <a:latin typeface="Cambria Math" panose="02040503050406030204" pitchFamily="18" charset="0"/>
                        <a:cs typeface="Calibri" panose="020F0502020204030204" pitchFamily="34" charset="0"/>
                        <a:sym typeface="Arial"/>
                      </a:rPr>
                      <m:t>z</m:t>
                    </m:r>
                    <m:r>
                      <a:rPr lang="en-US" b="0" i="0"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b="0" i="0"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i="1" dirty="0">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𝑠𝑘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𝐷𝑒</m:t>
                        </m:r>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𝑆𝐻𝐴𝐾𝐸</m:t>
                    </m:r>
                    <m:r>
                      <a:rPr lang="en-US" b="0" i="1" smtClean="0">
                        <a:solidFill>
                          <a:schemeClr val="tx1"/>
                        </a:solidFill>
                        <a:latin typeface="Cambria Math" panose="02040503050406030204" pitchFamily="18" charset="0"/>
                        <a:cs typeface="Calibri" panose="020F0502020204030204" pitchFamily="34" charset="0"/>
                        <a:sym typeface="Arial"/>
                      </a:rPr>
                      <m:t>256</m:t>
                    </m:r>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 (Note: failure rate is </a:t>
                </a:r>
                <a14:m>
                  <m:oMath xmlns:m="http://schemas.openxmlformats.org/officeDocument/2006/math">
                    <m:sSup>
                      <m:sSupPr>
                        <m:ctrlPr>
                          <a:rPr lang="en-US"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−174</m:t>
                        </m:r>
                      </m:sup>
                    </m:sSup>
                    <m:r>
                      <a:rPr lang="en-US" b="0" i="1" smtClean="0">
                        <a:solidFill>
                          <a:schemeClr val="tx1"/>
                        </a:solidFill>
                        <a:latin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cs typeface="Calibri" panose="020F0502020204030204" pitchFamily="34" charset="0"/>
                    <a:sym typeface="Arial"/>
                  </a:rPr>
                  <a:t>for ML-KEM-1024)</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371599"/>
                <a:ext cx="8458200" cy="5167313"/>
              </a:xfrm>
              <a:prstGeom prst="rect">
                <a:avLst/>
              </a:prstGeom>
              <a:blipFill>
                <a:blip r:embed="rId2"/>
                <a:stretch>
                  <a:fillRect l="-165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114</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parameters</a:t>
            </a:r>
            <a:endParaRPr lang="en-US" sz="2700" b="0" kern="0" dirty="0">
              <a:latin typeface="Calibri" panose="020F0502020204030204" pitchFamily="34" charset="0"/>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657600" y="3291030"/>
            <a:ext cx="51054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000" dirty="0">
                <a:solidFill>
                  <a:schemeClr val="tx1"/>
                </a:solidFill>
                <a:latin typeface="Calibri" panose="020F0502020204030204" pitchFamily="34" charset="0"/>
                <a:cs typeface="Calibri" panose="020F0502020204030204" pitchFamily="34" charset="0"/>
                <a:sym typeface="Arial"/>
              </a:rPr>
              <a:t>ML-KEM-1024 is security category 5</a:t>
            </a:r>
            <a:endParaRPr lang="en-US"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115</a:t>
            </a:fld>
            <a:endParaRPr lang="en-US"/>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275734359"/>
                  </p:ext>
                </p:extLst>
              </p:nvPr>
            </p:nvGraphicFramePr>
            <p:xfrm>
              <a:off x="335938" y="16405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𝒏</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𝒌</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𝒖</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𝒗</m:t>
                                    </m:r>
                                  </m:sub>
                                </m:sSub>
                              </m:oMath>
                            </m:oMathPara>
                          </a14:m>
                          <a:endParaRPr lang="en-US" dirty="0">
                            <a:solidFill>
                              <a:schemeClr val="tx1"/>
                            </a:solidFill>
                          </a:endParaRPr>
                        </a:p>
                      </a:txBody>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Choice>
        <mc:Fallback xmlns="">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275734359"/>
                  </p:ext>
                </p:extLst>
              </p:nvPr>
            </p:nvGraphicFramePr>
            <p:xfrm>
              <a:off x="335938" y="16405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endParaRPr lang="en-US"/>
                        </a:p>
                      </a:txBody>
                      <a:tcPr>
                        <a:blipFill>
                          <a:blip r:embed="rId2"/>
                          <a:stretch>
                            <a:fillRect l="-191379" t="-6897" r="-850000" b="-331034"/>
                          </a:stretch>
                        </a:blipFill>
                      </a:tcPr>
                    </a:tc>
                    <a:tc>
                      <a:txBody>
                        <a:bodyPr/>
                        <a:lstStyle/>
                        <a:p>
                          <a:endParaRPr lang="en-US"/>
                        </a:p>
                      </a:txBody>
                      <a:tcPr>
                        <a:blipFill>
                          <a:blip r:embed="rId2"/>
                          <a:stretch>
                            <a:fillRect l="-256061" t="-6897" r="-646970" b="-331034"/>
                          </a:stretch>
                        </a:blipFill>
                      </a:tcPr>
                    </a:tc>
                    <a:tc>
                      <a:txBody>
                        <a:bodyPr/>
                        <a:lstStyle/>
                        <a:p>
                          <a:endParaRPr lang="en-US"/>
                        </a:p>
                      </a:txBody>
                      <a:tcPr>
                        <a:blipFill>
                          <a:blip r:embed="rId2"/>
                          <a:stretch>
                            <a:fillRect l="-398305" t="-6897" r="-623729" b="-331034"/>
                          </a:stretch>
                        </a:blipFill>
                      </a:tcPr>
                    </a:tc>
                    <a:tc>
                      <a:txBody>
                        <a:bodyPr/>
                        <a:lstStyle/>
                        <a:p>
                          <a:endParaRPr lang="en-US"/>
                        </a:p>
                      </a:txBody>
                      <a:tcPr>
                        <a:blipFill>
                          <a:blip r:embed="rId2"/>
                          <a:stretch>
                            <a:fillRect l="-534545" t="-6897" r="-569091" b="-331034"/>
                          </a:stretch>
                        </a:blipFill>
                      </a:tcPr>
                    </a:tc>
                    <a:tc>
                      <a:txBody>
                        <a:bodyPr/>
                        <a:lstStyle/>
                        <a:p>
                          <a:endParaRPr lang="en-US"/>
                        </a:p>
                      </a:txBody>
                      <a:tcPr>
                        <a:blipFill>
                          <a:blip r:embed="rId2"/>
                          <a:stretch>
                            <a:fillRect l="-520896" t="-6897" r="-367164" b="-331034"/>
                          </a:stretch>
                        </a:blipFill>
                      </a:tcPr>
                    </a:tc>
                    <a:tc>
                      <a:txBody>
                        <a:bodyPr/>
                        <a:lstStyle/>
                        <a:p>
                          <a:endParaRPr lang="en-US"/>
                        </a:p>
                      </a:txBody>
                      <a:tcPr>
                        <a:blipFill>
                          <a:blip r:embed="rId2"/>
                          <a:stretch>
                            <a:fillRect l="-577778" t="-6897" r="-241667" b="-331034"/>
                          </a:stretch>
                        </a:blipFill>
                      </a:tcPr>
                    </a:tc>
                    <a:tc>
                      <a:txBody>
                        <a:bodyPr/>
                        <a:lstStyle/>
                        <a:p>
                          <a:endParaRPr lang="en-US"/>
                        </a:p>
                      </a:txBody>
                      <a:tcPr>
                        <a:blipFill>
                          <a:blip r:embed="rId2"/>
                          <a:stretch>
                            <a:fillRect l="-677778" t="-6897" r="-141667" b="-331034"/>
                          </a:stretch>
                        </a:blipFill>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Fallback>
      </mc:AlternateContent>
      <p:graphicFrame>
        <p:nvGraphicFramePr>
          <p:cNvPr id="10" name="Table 9">
            <a:extLst>
              <a:ext uri="{FF2B5EF4-FFF2-40B4-BE49-F238E27FC236}">
                <a16:creationId xmlns:a16="http://schemas.microsoft.com/office/drawing/2014/main" id="{B9CE181E-67FB-F05D-D1FF-CBA770463AB7}"/>
              </a:ext>
            </a:extLst>
          </p:cNvPr>
          <p:cNvGraphicFramePr>
            <a:graphicFrameLocks noGrp="1"/>
          </p:cNvGraphicFramePr>
          <p:nvPr>
            <p:extLst>
              <p:ext uri="{D42A27DB-BD31-4B8C-83A1-F6EECF244321}">
                <p14:modId xmlns:p14="http://schemas.microsoft.com/office/powerpoint/2010/main" val="2003568068"/>
              </p:ext>
            </p:extLst>
          </p:nvPr>
        </p:nvGraphicFramePr>
        <p:xfrm>
          <a:off x="302443" y="4231640"/>
          <a:ext cx="8001000" cy="148336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754891">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216843">
                  <a:extLst>
                    <a:ext uri="{9D8B030D-6E8A-4147-A177-3AD203B41FA5}">
                      <a16:colId xmlns:a16="http://schemas.microsoft.com/office/drawing/2014/main" val="2974646701"/>
                    </a:ext>
                  </a:extLst>
                </a:gridCol>
              </a:tblGrid>
              <a:tr h="370840">
                <a:tc>
                  <a:txBody>
                    <a:bodyPr/>
                    <a:lstStyle/>
                    <a:p>
                      <a:pPr algn="r"/>
                      <a:r>
                        <a:rPr lang="en-US" dirty="0">
                          <a:solidFill>
                            <a:schemeClr val="tx1"/>
                          </a:solidFill>
                        </a:rPr>
                        <a:t>Type</a:t>
                      </a:r>
                    </a:p>
                  </a:txBody>
                  <a:tcPr/>
                </a:tc>
                <a:tc>
                  <a:txBody>
                    <a:bodyPr/>
                    <a:lstStyle/>
                    <a:p>
                      <a:pPr algn="r"/>
                      <a:r>
                        <a:rPr lang="en-US" dirty="0" err="1">
                          <a:solidFill>
                            <a:schemeClr val="tx1"/>
                          </a:solidFill>
                        </a:rPr>
                        <a:t>Encap</a:t>
                      </a:r>
                      <a:r>
                        <a:rPr lang="en-US" dirty="0">
                          <a:solidFill>
                            <a:schemeClr val="tx1"/>
                          </a:solidFill>
                        </a:rPr>
                        <a:t>-key</a:t>
                      </a:r>
                    </a:p>
                  </a:txBody>
                  <a:tcPr/>
                </a:tc>
                <a:tc>
                  <a:txBody>
                    <a:bodyPr/>
                    <a:lstStyle/>
                    <a:p>
                      <a:pPr algn="r"/>
                      <a:r>
                        <a:rPr lang="en-US" dirty="0" err="1">
                          <a:solidFill>
                            <a:schemeClr val="tx1"/>
                          </a:solidFill>
                        </a:rPr>
                        <a:t>Decap</a:t>
                      </a:r>
                      <a:r>
                        <a:rPr lang="en-US" dirty="0">
                          <a:solidFill>
                            <a:schemeClr val="tx1"/>
                          </a:solidFill>
                        </a:rPr>
                        <a:t>-key</a:t>
                      </a:r>
                    </a:p>
                  </a:txBody>
                  <a:tcPr/>
                </a:tc>
                <a:tc>
                  <a:txBody>
                    <a:bodyPr/>
                    <a:lstStyle/>
                    <a:p>
                      <a:pPr algn="r"/>
                      <a:r>
                        <a:rPr lang="en-US" dirty="0">
                          <a:solidFill>
                            <a:schemeClr val="tx1"/>
                          </a:solidFill>
                        </a:rPr>
                        <a:t>Ciphertext</a:t>
                      </a:r>
                    </a:p>
                  </a:txBody>
                  <a:tcPr/>
                </a:tc>
                <a:tc>
                  <a:txBody>
                    <a:bodyPr/>
                    <a:lstStyle/>
                    <a:p>
                      <a:pPr algn="r"/>
                      <a:r>
                        <a:rPr lang="en-US" dirty="0">
                          <a:solidFill>
                            <a:schemeClr val="tx1"/>
                          </a:solidFill>
                        </a:rPr>
                        <a:t>Key</a:t>
                      </a:r>
                    </a:p>
                  </a:txBody>
                  <a:tcPr/>
                </a:tc>
                <a:extLst>
                  <a:ext uri="{0D108BD9-81ED-4DB2-BD59-A6C34878D82A}">
                    <a16:rowId xmlns:a16="http://schemas.microsoft.com/office/drawing/2014/main" val="1824803593"/>
                  </a:ext>
                </a:extLst>
              </a:tr>
              <a:tr h="370840">
                <a:tc>
                  <a:txBody>
                    <a:bodyPr/>
                    <a:lstStyle/>
                    <a:p>
                      <a:pPr algn="r"/>
                      <a:r>
                        <a:rPr lang="en-US" dirty="0"/>
                        <a:t>KEM-512</a:t>
                      </a:r>
                    </a:p>
                  </a:txBody>
                  <a:tcPr/>
                </a:tc>
                <a:tc>
                  <a:txBody>
                    <a:bodyPr/>
                    <a:lstStyle/>
                    <a:p>
                      <a:pPr algn="r"/>
                      <a:r>
                        <a:rPr lang="en-US" dirty="0"/>
                        <a:t>800</a:t>
                      </a:r>
                    </a:p>
                  </a:txBody>
                  <a:tcPr/>
                </a:tc>
                <a:tc>
                  <a:txBody>
                    <a:bodyPr/>
                    <a:lstStyle/>
                    <a:p>
                      <a:pPr algn="r"/>
                      <a:r>
                        <a:rPr lang="en-US" dirty="0"/>
                        <a:t>1632</a:t>
                      </a:r>
                    </a:p>
                  </a:txBody>
                  <a:tcPr/>
                </a:tc>
                <a:tc>
                  <a:txBody>
                    <a:bodyPr/>
                    <a:lstStyle/>
                    <a:p>
                      <a:pPr algn="r"/>
                      <a:r>
                        <a:rPr lang="en-US" dirty="0"/>
                        <a:t>768</a:t>
                      </a:r>
                    </a:p>
                  </a:txBody>
                  <a:tcPr/>
                </a:tc>
                <a:tc>
                  <a:txBody>
                    <a:bodyPr/>
                    <a:lstStyle/>
                    <a:p>
                      <a:pPr algn="r"/>
                      <a:r>
                        <a:rPr lang="en-US" dirty="0"/>
                        <a:t>32</a:t>
                      </a:r>
                    </a:p>
                  </a:txBody>
                  <a:tcPr/>
                </a:tc>
                <a:extLst>
                  <a:ext uri="{0D108BD9-81ED-4DB2-BD59-A6C34878D82A}">
                    <a16:rowId xmlns:a16="http://schemas.microsoft.com/office/drawing/2014/main" val="2650966581"/>
                  </a:ext>
                </a:extLst>
              </a:tr>
              <a:tr h="370840">
                <a:tc>
                  <a:txBody>
                    <a:bodyPr/>
                    <a:lstStyle/>
                    <a:p>
                      <a:pPr algn="r"/>
                      <a:r>
                        <a:rPr lang="en-US" dirty="0"/>
                        <a:t>KEM-768</a:t>
                      </a:r>
                    </a:p>
                  </a:txBody>
                  <a:tcPr/>
                </a:tc>
                <a:tc>
                  <a:txBody>
                    <a:bodyPr/>
                    <a:lstStyle/>
                    <a:p>
                      <a:pPr algn="r"/>
                      <a:r>
                        <a:rPr lang="en-US" dirty="0"/>
                        <a:t>1184</a:t>
                      </a:r>
                    </a:p>
                  </a:txBody>
                  <a:tcPr/>
                </a:tc>
                <a:tc>
                  <a:txBody>
                    <a:bodyPr/>
                    <a:lstStyle/>
                    <a:p>
                      <a:pPr algn="r"/>
                      <a:r>
                        <a:rPr lang="en-US" dirty="0"/>
                        <a:t>2400</a:t>
                      </a:r>
                    </a:p>
                  </a:txBody>
                  <a:tcPr/>
                </a:tc>
                <a:tc>
                  <a:txBody>
                    <a:bodyPr/>
                    <a:lstStyle/>
                    <a:p>
                      <a:pPr algn="r"/>
                      <a:r>
                        <a:rPr lang="en-US" dirty="0"/>
                        <a:t>1088</a:t>
                      </a:r>
                    </a:p>
                  </a:txBody>
                  <a:tcPr/>
                </a:tc>
                <a:tc>
                  <a:txBody>
                    <a:bodyPr/>
                    <a:lstStyle/>
                    <a:p>
                      <a:pPr algn="r"/>
                      <a:r>
                        <a:rPr lang="en-US" dirty="0"/>
                        <a:t>32</a:t>
                      </a:r>
                    </a:p>
                  </a:txBody>
                  <a:tcPr/>
                </a:tc>
                <a:extLst>
                  <a:ext uri="{0D108BD9-81ED-4DB2-BD59-A6C34878D82A}">
                    <a16:rowId xmlns:a16="http://schemas.microsoft.com/office/drawing/2014/main" val="2624324543"/>
                  </a:ext>
                </a:extLst>
              </a:tr>
              <a:tr h="370840">
                <a:tc>
                  <a:txBody>
                    <a:bodyPr/>
                    <a:lstStyle/>
                    <a:p>
                      <a:pPr algn="r"/>
                      <a:r>
                        <a:rPr lang="en-US" dirty="0"/>
                        <a:t>KEM-1024</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473040034"/>
                  </a:ext>
                </a:extLst>
              </a:tr>
            </a:tbl>
          </a:graphicData>
        </a:graphic>
      </p:graphicFrame>
      <p:sp>
        <p:nvSpPr>
          <p:cNvPr id="12" name="Content Placeholder 7">
            <a:extLst>
              <a:ext uri="{FF2B5EF4-FFF2-40B4-BE49-F238E27FC236}">
                <a16:creationId xmlns:a16="http://schemas.microsoft.com/office/drawing/2014/main" id="{A7A655EA-0C19-07AC-E1FD-45B19ABDDF68}"/>
              </a:ext>
            </a:extLst>
          </p:cNvPr>
          <p:cNvSpPr txBox="1">
            <a:spLocks/>
          </p:cNvSpPr>
          <p:nvPr/>
        </p:nvSpPr>
        <p:spPr bwMode="ltGray">
          <a:xfrm>
            <a:off x="5105400" y="5791199"/>
            <a:ext cx="38100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000" dirty="0">
                <a:solidFill>
                  <a:schemeClr val="tx1"/>
                </a:solidFill>
                <a:latin typeface="Calibri" panose="020F0502020204030204" pitchFamily="34" charset="0"/>
                <a:cs typeface="Calibri" panose="020F0502020204030204" pitchFamily="34" charset="0"/>
                <a:sym typeface="Arial"/>
              </a:rPr>
              <a:t>Size in bytes</a:t>
            </a:r>
            <a:endParaRPr lang="en-US" dirty="0">
              <a:solidFill>
                <a:schemeClr val="tx1"/>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90590709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420440" cy="5410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𝐾𝑒𝑦𝐺𝑒𝑛</m:t>
                        </m:r>
                      </m:e>
                      <m:sub>
                        <m:r>
                          <a:rPr lang="en-US" sz="2000" b="0" i="1" smtClean="0">
                            <a:latin typeface="Cambria Math" panose="02040503050406030204" pitchFamily="18" charset="0"/>
                            <a:cs typeface="Calibri" panose="020F0502020204030204" pitchFamily="34" charset="0"/>
                            <a:sym typeface="Arial"/>
                          </a:rPr>
                          <m:t>𝑃𝐾𝐸</m:t>
                        </m:r>
                      </m:sub>
                    </m:sSub>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i="1" dirty="0">
                    <a:solidFill>
                      <a:schemeClr val="tx1"/>
                    </a:solidFill>
                    <a:latin typeface="Calibri" panose="020F0502020204030204" pitchFamily="34" charset="0"/>
                    <a:cs typeface="Calibri" panose="020F0502020204030204" pitchFamily="34" charset="0"/>
                    <a:sym typeface="Arial"/>
                  </a:rPr>
                  <a:t>random</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r>
                  <a:rPr lang="en-US" sz="1800" i="1"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cs typeface="Calibri" panose="020F0502020204030204" pitchFamily="34" charset="0"/>
                        <a:sym typeface="Arial"/>
                      </a:rPr>
                      <m:t>=0</m:t>
                    </m:r>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libri" panose="020F0502020204030204" pitchFamily="34" charset="0"/>
                  <a:cs typeface="Calibri" panose="020F0502020204030204" pitchFamily="34" charset="0"/>
                  <a:sym typeface="Arial"/>
                </a:endParaRPr>
              </a:p>
              <a:p>
                <a:pPr marL="973138" lvl="2"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r>
                      <a:rPr lang="en-US" sz="1800" b="0" i="1" smtClean="0">
                        <a:solidFill>
                          <a:schemeClr val="tx1"/>
                        </a:solidFill>
                        <a:latin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𝑋𝑂𝐹</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𝑆𝑎𝑚𝑝𝑙𝑒𝑃𝑜𝑙𝑦𝐶𝐵𝐷</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𝑒</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𝑆</m:t>
                    </m:r>
                    <m:r>
                      <a:rPr lang="en-US" sz="1800" b="0" i="1" smtClean="0">
                        <a:solidFill>
                          <a:schemeClr val="tx1"/>
                        </a:solidFill>
                        <a:latin typeface="Cambria Math" panose="02040503050406030204" pitchFamily="18" charset="0"/>
                        <a:cs typeface="Calibri" panose="020F0502020204030204" pitchFamily="34" charset="0"/>
                        <a:sym typeface="Arial"/>
                      </a:rPr>
                      <m:t>𝑎𝑚𝑝𝑙𝑒𝑃𝑜𝑙𝑦𝐶𝐷𝐵</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i="1">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𝑒</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𝑁𝑇𝑇</m:t>
                    </m:r>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𝑒</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b="0" i="1" smtClean="0">
                            <a:solidFill>
                              <a:schemeClr val="tx1"/>
                            </a:solidFill>
                            <a:latin typeface="Cambria Math" panose="02040503050406030204" pitchFamily="18" charset="0"/>
                            <a:cs typeface="Calibri" panose="020F0502020204030204" pitchFamily="34" charset="0"/>
                            <a:sym typeface="Arial"/>
                          </a:rPr>
                          <m:t>12</m:t>
                        </m:r>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𝑡</m:t>
                            </m:r>
                          </m:e>
                        </m:acc>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cs typeface="Calibri" panose="020F0502020204030204" pitchFamily="34" charset="0"/>
                            <a:sym typeface="Arial"/>
                          </a:rPr>
                          <m:t>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i="1">
                            <a:solidFill>
                              <a:schemeClr val="tx1"/>
                            </a:solidFill>
                            <a:latin typeface="Cambria Math" panose="02040503050406030204" pitchFamily="18" charset="0"/>
                            <a:cs typeface="Calibri" panose="020F0502020204030204" pitchFamily="34" charset="0"/>
                            <a:sym typeface="Arial"/>
                          </a:rPr>
                          <m:t>12</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420440" cy="5410200"/>
              </a:xfrm>
              <a:prstGeom prst="rect">
                <a:avLst/>
              </a:prstGeom>
              <a:blipFill>
                <a:blip r:embed="rId2"/>
                <a:stretch>
                  <a:fillRect l="-1880" t="-70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116</a:t>
            </a:fld>
            <a:endParaRPr lang="en-US"/>
          </a:p>
        </p:txBody>
      </p:sp>
    </p:spTree>
    <p:extLst>
      <p:ext uri="{BB962C8B-B14F-4D97-AF65-F5344CB8AC3E}">
        <p14:creationId xmlns:p14="http://schemas.microsoft.com/office/powerpoint/2010/main" val="1478386479"/>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24059" y="1605207"/>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742950" lvl="1" indent="-285750">
                  <a:spcBef>
                    <a:spcPts val="20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𝑁</m:t>
                    </m:r>
                    <m:r>
                      <a:rPr lang="en-US" b="0" i="1" smtClean="0">
                        <a:solidFill>
                          <a:schemeClr val="tx1"/>
                        </a:solidFill>
                        <a:latin typeface="Cambria Math" panose="02040503050406030204" pitchFamily="18" charset="0"/>
                        <a:cs typeface="Calibri" panose="020F0502020204030204" pitchFamily="34" charset="0"/>
                        <a:sym typeface="Arial"/>
                      </a:rPr>
                      <m:t>=0; </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cs typeface="Calibri" panose="020F0502020204030204" pitchFamily="34" charset="0"/>
                            <a:sym typeface="Arial"/>
                          </a:rPr>
                          <m:t>𝑡</m:t>
                        </m:r>
                      </m:e>
                    </m:acc>
                    <m:r>
                      <a:rPr lang="en-US" b="0" i="1" dirty="0" smtClean="0">
                        <a:solidFill>
                          <a:schemeClr val="tx1"/>
                        </a:solidFill>
                        <a:latin typeface="Cambria Math" panose="02040503050406030204" pitchFamily="18" charset="0"/>
                        <a:cs typeface="Calibri" panose="020F0502020204030204" pitchFamily="34" charset="0"/>
                        <a:sym typeface="Arial"/>
                      </a:rPr>
                      <m:t>=</m:t>
                    </m:r>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dirty="0" smtClean="0">
                            <a:solidFill>
                              <a:schemeClr val="tx1"/>
                            </a:solidFill>
                            <a:latin typeface="Cambria Math" panose="02040503050406030204" pitchFamily="18" charset="0"/>
                            <a:cs typeface="Calibri" panose="020F0502020204030204" pitchFamily="34" charset="0"/>
                            <a:sym typeface="Arial"/>
                          </a:rPr>
                          <m:t>12</m:t>
                        </m:r>
                      </m:sub>
                    </m:sSub>
                    <m:d>
                      <m:dPr>
                        <m:ctrlPr>
                          <a:rPr lang="en-US" b="0" i="1" dirty="0"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𝑒𝑘</m:t>
                            </m:r>
                          </m:e>
                          <m:sub>
                            <m:r>
                              <a:rPr lang="en-US" b="0" i="1" dirty="0" smtClean="0">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dirty="0" smtClean="0">
                                <a:solidFill>
                                  <a:schemeClr val="tx1"/>
                                </a:solidFill>
                                <a:latin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cs typeface="Calibri" panose="020F0502020204030204" pitchFamily="34" charset="0"/>
                                <a:sym typeface="Arial"/>
                              </a:rPr>
                              <m:t>0:384</m:t>
                            </m:r>
                            <m:r>
                              <a:rPr lang="en-US" b="0" i="1" dirty="0" smtClean="0">
                                <a:solidFill>
                                  <a:schemeClr val="tx1"/>
                                </a:solidFill>
                                <a:latin typeface="Cambria Math" panose="02040503050406030204" pitchFamily="18" charset="0"/>
                                <a:cs typeface="Calibri" panose="020F0502020204030204" pitchFamily="34" charset="0"/>
                                <a:sym typeface="Arial"/>
                              </a:rPr>
                              <m:t>𝑘</m:t>
                            </m:r>
                          </m:e>
                        </m:d>
                      </m:e>
                    </m:d>
                  </m:oMath>
                </a14:m>
                <a:r>
                  <a:rPr lang="en-US"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30238" lvl="2" indent="0">
                  <a:spcBef>
                    <a:spcPts val="30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m:t>
                          </m:r>
                        </m:e>
                      </m:d>
                    </m:oMath>
                  </m:oMathPara>
                </a14:m>
                <a:endParaRPr lang="en-US" b="0" i="1" dirty="0">
                  <a:solidFill>
                    <a:schemeClr val="tx1"/>
                  </a:solidFill>
                  <a:latin typeface="Calibri" panose="020F0502020204030204" pitchFamily="34" charset="0"/>
                  <a:cs typeface="Calibri" panose="020F0502020204030204" pitchFamily="34" charset="0"/>
                  <a:sym typeface="Arial"/>
                </a:endParaRPr>
              </a:p>
              <a:p>
                <a:pPr marL="915988" lvl="2"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cs typeface="Calibri" panose="020F0502020204030204" pitchFamily="34" charset="0"/>
                        <a:sym typeface="Arial"/>
                      </a:rPr>
                      <m:t> </m:t>
                    </m:r>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cs typeface="Calibri" panose="020F0502020204030204" pitchFamily="34" charset="0"/>
                            <a:sym typeface="Arial"/>
                          </a:rPr>
                          <m:t>𝑘</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acc>
                      <m:accPr>
                        <m:chr m:val="̂"/>
                        <m:ctrlPr>
                          <a:rPr lang="en-US" sz="1600" i="1" smtClean="0">
                            <a:solidFill>
                              <a:schemeClr val="tx1"/>
                            </a:solidFill>
                            <a:latin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𝑋𝑂𝐹</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𝑟</m:t>
                    </m:r>
                    <m:d>
                      <m:dPr>
                        <m:begChr m:val="["/>
                        <m:endChr m:val="]"/>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𝑖</m:t>
                        </m:r>
                      </m:e>
                    </m:d>
                    <m:r>
                      <a:rPr lang="en-US" sz="1600" i="1">
                        <a:solidFill>
                          <a:schemeClr val="tx1"/>
                        </a:solidFill>
                        <a:latin typeface="Cambria Math" panose="02040503050406030204" pitchFamily="18" charset="0"/>
                        <a:cs typeface="Calibri" panose="020F0502020204030204" pitchFamily="34" charset="0"/>
                        <a:sym typeface="Arial"/>
                      </a:rPr>
                      <m:t>=</m:t>
                    </m:r>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𝑒</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i="1">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𝑟</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𝑟</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b="1" i="1">
                        <a:solidFill>
                          <a:schemeClr val="tx1"/>
                        </a:solidFill>
                        <a:latin typeface="Cambria Math" panose="02040503050406030204" pitchFamily="18" charset="0"/>
                        <a:cs typeface="Calibri" panose="020F0502020204030204" pitchFamily="34" charset="0"/>
                        <a:sym typeface="Arial"/>
                      </a:rPr>
                      <m:t>𝒖</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24059" y="1605207"/>
                <a:ext cx="8153400" cy="4871793"/>
              </a:xfrm>
              <a:prstGeom prst="rect">
                <a:avLst/>
              </a:prstGeom>
              <a:blipFill>
                <a:blip r:embed="rId2"/>
                <a:stretch>
                  <a:fillRect l="-1400" t="-77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428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117</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6695896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905000"/>
                <a:ext cx="7620000" cy="4414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[0:32</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[32</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r>
                      <a:rPr lang="en-US" i="1">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sym typeface="Arial"/>
                      </a:rPr>
                      <m:t>𝒖</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d>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e>
                    </m:d>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𝑠</m:t>
                        </m:r>
                      </m:e>
                    </m:acc>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smtClean="0">
                            <a:solidFill>
                              <a:schemeClr val="tx1"/>
                            </a:solidFill>
                            <a:latin typeface="Cambria Math" panose="02040503050406030204" pitchFamily="18" charset="0"/>
                            <a:cs typeface="Calibri" panose="020F0502020204030204" pitchFamily="34" charset="0"/>
                            <a:sym typeface="Arial"/>
                          </a:rPr>
                          <m:t>12</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1"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𝒖</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𝑐𝑜𝑚𝑝𝑟𝑒𝑠𝑠</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905000"/>
                <a:ext cx="7620000" cy="4414593"/>
              </a:xfrm>
              <a:prstGeom prst="rect">
                <a:avLst/>
              </a:prstGeom>
              <a:blipFill>
                <a:blip r:embed="rId2"/>
                <a:stretch>
                  <a:fillRect l="-1667" t="-8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428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118</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187133393"/>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655449"/>
                <a:ext cx="7239000" cy="4795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𝐾𝑒𝑦𝑔𝑒𝑛</m:t>
                        </m:r>
                      </m:e>
                      <m:sub>
                        <m:r>
                          <a:rPr lang="en-US" b="0" i="1" smtClean="0">
                            <a:latin typeface="Cambria Math" panose="02040503050406030204" pitchFamily="18" charset="0"/>
                            <a:cs typeface="Calibri" panose="020F0502020204030204" pitchFamily="34" charset="0"/>
                            <a:sym typeface="Arial"/>
                          </a:rPr>
                          <m:t>𝐾𝐸𝑀</m:t>
                        </m:r>
                      </m:sub>
                    </m:sSub>
                  </m:oMath>
                </a14:m>
                <a:endParaRPr lang="en-US"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cs typeface="Calibri" panose="020F0502020204030204" pitchFamily="34" charset="0"/>
                                <a:sym typeface="Arial"/>
                              </a:rPr>
                              <m:t>2</m:t>
                            </m:r>
                          </m:sub>
                        </m:sSub>
                      </m:e>
                      <m:sup>
                        <m:r>
                          <a:rPr lang="en-US" sz="1800" i="1">
                            <a:solidFill>
                              <a:schemeClr val="tx1"/>
                            </a:solidFill>
                            <a:latin typeface="Cambria Math" panose="02040503050406030204" pitchFamily="18" charset="0"/>
                            <a:cs typeface="Calibri" panose="020F0502020204030204" pitchFamily="34" charset="0"/>
                            <a:sym typeface="Arial"/>
                          </a:rPr>
                          <m:t>256</m:t>
                        </m:r>
                      </m:sup>
                    </m:sSup>
                    <m:r>
                      <m:rPr>
                        <m:nor/>
                      </m:rPr>
                      <a:rPr lang="en-US" sz="1800" dirty="0">
                        <a:solidFill>
                          <a:schemeClr val="tx1"/>
                        </a:solidFill>
                        <a:latin typeface="Calibri" panose="020F0502020204030204" pitchFamily="34" charset="0"/>
                        <a:cs typeface="Calibri" panose="020F0502020204030204" pitchFamily="34" charset="0"/>
                        <a:sym typeface="Arial"/>
                      </a:rPr>
                      <m:t>  (</m:t>
                    </m:r>
                    <m:r>
                      <m:rPr>
                        <m:nor/>
                      </m:rPr>
                      <a:rPr lang="en-US" sz="1800" dirty="0">
                        <a:solidFill>
                          <a:schemeClr val="tx1"/>
                        </a:solidFill>
                        <a:latin typeface="Calibri" panose="020F0502020204030204" pitchFamily="34" charset="0"/>
                        <a:cs typeface="Calibri" panose="020F0502020204030204" pitchFamily="34" charset="0"/>
                        <a:sym typeface="Arial"/>
                      </a:rPr>
                      <m:t>random</m:t>
                    </m:r>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e>
                    </m:d>
                    <m:r>
                      <m:rPr>
                        <m:sty m:val="p"/>
                      </m:rPr>
                      <a:rPr lang="en-US" sz="1800">
                        <a:solidFill>
                          <a:schemeClr val="tx1"/>
                        </a:solidFill>
                        <a:latin typeface="Cambria Math" panose="02040503050406030204" pitchFamily="18" charset="0"/>
                        <a:cs typeface="Calibri" panose="020F0502020204030204" pitchFamily="34" charset="0"/>
                        <a:sym typeface="Arial"/>
                      </a:rPr>
                      <m:t>H</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sz="1800">
                        <a:solidFill>
                          <a:schemeClr val="tx1"/>
                        </a:solidFill>
                        <a:latin typeface="Cambria Math" panose="02040503050406030204" pitchFamily="18" charset="0"/>
                        <a:cs typeface="Calibri" panose="020F0502020204030204" pitchFamily="34" charset="0"/>
                        <a:sym typeface="Arial"/>
                      </a:rPr>
                      <m:t>||</m:t>
                    </m:r>
                    <m:r>
                      <m:rPr>
                        <m:sty m:val="p"/>
                      </m:rPr>
                      <a:rPr lang="en-US" sz="1800">
                        <a:solidFill>
                          <a:schemeClr val="tx1"/>
                        </a:solidFill>
                        <a:latin typeface="Cambria Math" panose="02040503050406030204" pitchFamily="18" charset="0"/>
                        <a:cs typeface="Calibri" panose="020F0502020204030204" pitchFamily="34" charset="0"/>
                        <a:sym typeface="Arial"/>
                      </a:rPr>
                      <m:t>z</m:t>
                    </m:r>
                    <m:r>
                      <a:rPr lang="en-US" sz="180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m:rPr>
                        <m:nor/>
                      </m:rPr>
                      <a:rPr lang="en-US" sz="1800" dirty="0">
                        <a:solidFill>
                          <a:schemeClr val="tx1"/>
                        </a:solidFill>
                        <a:latin typeface="Calibri" panose="020F0502020204030204" pitchFamily="34" charset="0"/>
                        <a:cs typeface="Calibri" panose="020F0502020204030204" pitchFamily="34" charset="0"/>
                        <a:sym typeface="Arial"/>
                      </a:rPr>
                      <m:t>return</m:t>
                    </m:r>
                    <m:r>
                      <m:rPr>
                        <m:nor/>
                      </m:rPr>
                      <a:rPr lang="en-US" sz="1800" dirty="0">
                        <a:solidFill>
                          <a:schemeClr val="tx1"/>
                        </a:solidFill>
                        <a:latin typeface="Calibri" panose="020F0502020204030204" pitchFamily="34"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return</a:t>
                </a:r>
                <a:r>
                  <a:rPr lang="en-US" sz="1800" dirty="0">
                    <a:solidFill>
                      <a:schemeClr val="tx1"/>
                    </a:solidFill>
                    <a:cs typeface="Calibri" panose="020F0502020204030204" pitchFamily="34" charset="0"/>
                    <a:sym typeface="Arial"/>
                  </a:rPr>
                  <a:t> </a:t>
                </a:r>
                <a14:m>
                  <m:oMath xmlns:m="http://schemas.openxmlformats.org/officeDocument/2006/math">
                    <m:d>
                      <m:dPr>
                        <m:ctrlPr>
                          <a:rPr lang="en-US" sz="180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655449"/>
                <a:ext cx="7239000" cy="4795593"/>
              </a:xfrm>
              <a:prstGeom prst="rect">
                <a:avLst/>
              </a:prstGeom>
              <a:blipFill>
                <a:blip r:embed="rId2"/>
                <a:stretch>
                  <a:fillRect l="-157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119</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4669877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80286" y="2033588"/>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428503" y="421838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66038" y="2781301"/>
            <a:ext cx="1368425" cy="2628900"/>
            <a:chOff x="4829" y="2082"/>
            <a:chExt cx="862" cy="1656"/>
          </a:xfrm>
        </p:grpSpPr>
        <p:sp>
          <p:nvSpPr>
            <p:cNvPr id="100366" name="Oval 42"/>
            <p:cNvSpPr>
              <a:spLocks noChangeArrowheads="1"/>
            </p:cNvSpPr>
            <p:nvPr/>
          </p:nvSpPr>
          <p:spPr bwMode="auto">
            <a:xfrm>
              <a:off x="4829" y="2086"/>
              <a:ext cx="67" cy="6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48"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675321" y="4250742"/>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828799"/>
                <a:ext cx="7239000" cy="44196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𝑒𝑘</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𝐸𝑛𝑐</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828799"/>
                <a:ext cx="7239000" cy="4419601"/>
              </a:xfrm>
              <a:prstGeom prst="rect">
                <a:avLst/>
              </a:prstGeom>
              <a:blipFill>
                <a:blip r:embed="rId2"/>
                <a:stretch>
                  <a:fillRect l="-1748"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120</a:t>
            </a:fld>
            <a:endParaRPr lang="en-US"/>
          </a:p>
        </p:txBody>
      </p:sp>
    </p:spTree>
    <p:extLst>
      <p:ext uri="{BB962C8B-B14F-4D97-AF65-F5344CB8AC3E}">
        <p14:creationId xmlns:p14="http://schemas.microsoft.com/office/powerpoint/2010/main" val="867764989"/>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35930"/>
                <a:ext cx="8458200" cy="38100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r>
                      <m:rPr>
                        <m:sty m:val="p"/>
                      </m:rPr>
                      <a:rPr lang="en-US" sz="2000" b="0" i="0" smtClean="0">
                        <a:latin typeface="Cambria Math" panose="02040503050406030204" pitchFamily="18" charset="0"/>
                        <a:cs typeface="Calibri" panose="020F0502020204030204" pitchFamily="34" charset="0"/>
                        <a:sym typeface="Arial"/>
                      </a:rPr>
                      <m:t>c</m:t>
                    </m:r>
                    <m:r>
                      <a:rPr lang="en-US" sz="2000" b="0" i="0"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𝑑𝑘</m:t>
                    </m:r>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0:384</m:t>
                        </m:r>
                        <m:r>
                          <a:rPr lang="en-US" sz="1800" b="0" i="1" smtClean="0">
                            <a:solidFill>
                              <a:schemeClr val="tx1"/>
                            </a:solidFill>
                            <a:latin typeface="Cambria Math" panose="02040503050406030204" pitchFamily="18" charset="0"/>
                            <a:cs typeface="Calibri" panose="020F0502020204030204" pitchFamily="34" charset="0"/>
                            <a:sym typeface="Arial"/>
                          </a:rPr>
                          <m:t>𝑘</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384</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:768</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+32</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𝑑𝑘</m:t>
                    </m:r>
                    <m:r>
                      <a:rPr lang="en-US" sz="1800" i="1" smtClean="0">
                        <a:solidFill>
                          <a:schemeClr val="tx1"/>
                        </a:solidFill>
                        <a:latin typeface="Cambria Math" panose="02040503050406030204" pitchFamily="18" charset="0"/>
                        <a:cs typeface="Calibri" panose="020F0502020204030204" pitchFamily="34" charset="0"/>
                        <a:sym typeface="Arial"/>
                      </a:rPr>
                      <m:t>[768</m:t>
                    </m:r>
                    <m:r>
                      <a:rPr lang="en-US" sz="1800" i="1" smtClean="0">
                        <a:solidFill>
                          <a:schemeClr val="tx1"/>
                        </a:solidFill>
                        <a:latin typeface="Cambria Math" panose="02040503050406030204" pitchFamily="18" charset="0"/>
                        <a:cs typeface="Calibri" panose="020F0502020204030204" pitchFamily="34" charset="0"/>
                        <a:sym typeface="Arial"/>
                      </a:rPr>
                      <m:t>𝑘</m:t>
                    </m:r>
                    <m:r>
                      <a:rPr lang="en-US" sz="1800" i="1" smtClean="0">
                        <a:solidFill>
                          <a:schemeClr val="tx1"/>
                        </a:solidFill>
                        <a:latin typeface="Cambria Math" panose="02040503050406030204" pitchFamily="18" charset="0"/>
                        <a:cs typeface="Calibri" panose="020F0502020204030204" pitchFamily="34" charset="0"/>
                        <a:sym typeface="Arial"/>
                      </a:rPr>
                      <m:t>+32</m:t>
                    </m:r>
                  </m:oMath>
                </a14:m>
                <a:r>
                  <a:rPr lang="en-US" sz="1800" i="1" dirty="0">
                    <a:solidFill>
                      <a:schemeClr val="tx1"/>
                    </a:solidFill>
                    <a:latin typeface="Cambria Math" panose="02040503050406030204" pitchFamily="18" charset="0"/>
                    <a:cs typeface="Calibri" panose="020F0502020204030204" pitchFamily="34" charset="0"/>
                    <a:sym typeface="Arial"/>
                  </a:rPr>
                  <a:t>:</a:t>
                </a:r>
                <a:r>
                  <a:rPr lang="en-US" sz="1800" dirty="0">
                    <a:solidFill>
                      <a:schemeClr val="tx1"/>
                    </a:solidFill>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+64]</m:t>
                    </m:r>
                  </m:oMath>
                </a14:m>
                <a:endParaRPr lang="en-US" sz="1800" b="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m:rPr>
                            <m:nor/>
                          </m:rPr>
                          <a:rPr lang="en-US" sz="1800" b="0" i="1" smtClean="0">
                            <a:solidFill>
                              <a:schemeClr val="tx1"/>
                            </a:solidFill>
                            <a:latin typeface="Cambria Math" panose="02040503050406030204" pitchFamily="18" charset="0"/>
                            <a:cs typeface="Calibri" panose="020F0502020204030204" pitchFamily="34" charset="0"/>
                            <a:sym typeface="Arial"/>
                          </a:rPr>
                          <m:t>64</m:t>
                        </m:r>
                        <m:r>
                          <m:rPr>
                            <m:nor/>
                          </m:rPr>
                          <a:rPr lang="en-US" sz="1800" i="1" dirty="0">
                            <a:solidFill>
                              <a:schemeClr val="tx1"/>
                            </a:solidFill>
                            <a:latin typeface="Cambria Math" panose="02040503050406030204" pitchFamily="18" charset="0"/>
                            <a:cs typeface="Calibri" panose="020F0502020204030204" pitchFamily="34" charset="0"/>
                            <a:sym typeface="Arial"/>
                          </a:rPr>
                          <m:t>:</m:t>
                        </m:r>
                        <m:r>
                          <m:rPr>
                            <m:nor/>
                          </m:rPr>
                          <a:rPr lang="en-US" sz="1800" dirty="0">
                            <a:solidFill>
                              <a:schemeClr val="tx1"/>
                            </a:solidFill>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+96</m:t>
                        </m:r>
                      </m:e>
                    </m:d>
                  </m:oMath>
                </a14:m>
                <a:endParaRPr lang="en-US" sz="180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𝐷𝑒</m:t>
                        </m:r>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𝐽</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𝐸𝑛𝑐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𝑒</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35930"/>
                <a:ext cx="8458200" cy="3810001"/>
              </a:xfrm>
              <a:prstGeom prst="rect">
                <a:avLst/>
              </a:prstGeom>
              <a:blipFill>
                <a:blip r:embed="rId2"/>
                <a:stretch>
                  <a:fillRect l="-1649" t="-6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121</a:t>
            </a:fld>
            <a:endParaRPr lang="en-US"/>
          </a:p>
        </p:txBody>
      </p:sp>
    </p:spTree>
    <p:extLst>
      <p:ext uri="{BB962C8B-B14F-4D97-AF65-F5344CB8AC3E}">
        <p14:creationId xmlns:p14="http://schemas.microsoft.com/office/powerpoint/2010/main" val="385890788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122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09600" y="1589314"/>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𝑥</m:t>
                    </m:r>
                    <m:r>
                      <a:rPr lang="en-US" sz="2000" i="1" dirty="0" err="1">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max</m:t>
                    </m:r>
                    <m:r>
                      <a:rPr lang="en-US" sz="2000" i="1" dirty="0" smtClean="0">
                        <a:latin typeface="Cambria Math" panose="02040503050406030204" pitchFamily="18" charset="0"/>
                        <a:cs typeface="Calibri" panose="020F0502020204030204" pitchFamily="34" charset="0"/>
                        <a:sym typeface="Wingdings" pitchFamily="2" charset="2"/>
                      </a:rPr>
                      <m:t>⁡(</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𝑝</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𝑞</m:t>
                    </m:r>
                    <m:r>
                      <a:rPr lang="en-US" sz="2000" i="1" dirty="0" smtClean="0">
                        <a:latin typeface="Cambria Math" panose="02040503050406030204" pitchFamily="18" charset="0"/>
                        <a:cs typeface="Calibri" panose="020F0502020204030204" pitchFamily="34" charset="0"/>
                        <a:sym typeface="Wingdings" pitchFamily="2" charset="2"/>
                      </a:rPr>
                      <m:t>)).</m:t>
                    </m:r>
                  </m:oMath>
                </a14:m>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𝑟</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oMath>
                </a14:m>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𝐹</m:t>
                    </m:r>
                    <m:r>
                      <a:rPr lang="en-US" sz="2000" i="1" baseline="-25000" dirty="0" err="1">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𝑎</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 </m:t>
                    </m:r>
                    <m:r>
                      <m:rPr>
                        <m:sty m:val="p"/>
                      </m:rPr>
                      <a:rPr lang="en-US" sz="2000" i="1" dirty="0">
                        <a:latin typeface="Cambria Math" panose="02040503050406030204" pitchFamily="18" charset="0"/>
                        <a:cs typeface="Calibri" panose="020F0502020204030204" pitchFamily="34" charset="0"/>
                        <a:sym typeface="Wingdings" pitchFamily="2" charset="2"/>
                      </a:rPr>
                      <m:t>deg</m:t>
                    </m:r>
                    <m:r>
                      <a:rPr lang="en-US" sz="2000" i="1" dirty="0">
                        <a:latin typeface="Cambria Math" panose="02040503050406030204" pitchFamily="18" charset="0"/>
                        <a:cs typeface="Calibri" panose="020F0502020204030204" pitchFamily="34" charset="0"/>
                        <a:sym typeface="Wingdings" pitchFamily="2" charset="2"/>
                      </a:rPr>
                      <m:t>⁡(</m:t>
                    </m:r>
                    <m:r>
                      <m:rPr>
                        <m:sty m:val="p"/>
                      </m:rPr>
                      <a:rPr lang="en-US" sz="2000" i="1" dirty="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𝑓</m:t>
                    </m:r>
                    <m:r>
                      <a:rPr lang="en-US" sz="2000" i="1" baseline="-25000" dirty="0">
                        <a:latin typeface="Cambria Math" panose="02040503050406030204" pitchFamily="18" charset="0"/>
                        <a:cs typeface="Calibri" panose="020F0502020204030204" pitchFamily="34" charset="0"/>
                        <a:sym typeface="Wingdings" pitchFamily="2" charset="2"/>
                      </a:rPr>
                      <m:t>𝑝</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𝑎𝑓𝑝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09600" y="1589314"/>
                <a:ext cx="7924800" cy="4876800"/>
              </a:xfrm>
              <a:blipFill>
                <a:blip r:embed="rId3"/>
                <a:stretch>
                  <a:fillRect l="-801" t="-1558"/>
                </a:stretch>
              </a:blipFill>
            </p:spPr>
            <p:txBody>
              <a:bodyPr/>
              <a:lstStyle/>
              <a:p>
                <a:r>
                  <a:rPr lang="en-US">
                    <a:noFill/>
                  </a:rPr>
                  <a:t> </a:t>
                </a:r>
              </a:p>
            </p:txBody>
          </p:sp>
        </mc:Fallback>
      </mc:AlternateContent>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124</a:t>
            </a:fld>
            <a:endParaRPr lang="en-US"/>
          </a:p>
        </p:txBody>
      </p:sp>
      <p:sp>
        <p:nvSpPr>
          <p:cNvPr id="115716" name="Rectangle 2"/>
          <p:cNvSpPr>
            <a:spLocks noGrp="1" noChangeArrowheads="1"/>
          </p:cNvSpPr>
          <p:nvPr>
            <p:ph type="title"/>
          </p:nvPr>
        </p:nvSpPr>
        <p:spPr>
          <a:xfrm>
            <a:off x="685800" y="3048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676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8305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𝑖𝑠</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𝑄</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𝑄</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𝑦</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a:t>
                </a:r>
                <a14:m>
                  <m:oMath xmlns:m="http://schemas.openxmlformats.org/officeDocument/2006/math">
                    <m:r>
                      <a:rPr lang="en-US" sz="2000" i="1" dirty="0" smtClean="0">
                        <a:latin typeface="Cambria Math" panose="02040503050406030204" pitchFamily="18" charset="0"/>
                        <a:cs typeface="Calibri" panose="020F0502020204030204" pitchFamily="34" charset="0"/>
                      </a:rPr>
                      <m:t>𝛥</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8305800" cy="4343400"/>
              </a:xfrm>
              <a:blipFill>
                <a:blip r:embed="rId3"/>
                <a:stretch>
                  <a:fillRect l="-763" t="-1749"/>
                </a:stretch>
              </a:blipFill>
            </p:spPr>
            <p:txBody>
              <a:bodyPr/>
              <a:lstStyle/>
              <a:p>
                <a:r>
                  <a:rPr lang="en-US">
                    <a:noFill/>
                  </a:rPr>
                  <a:t> </a:t>
                </a:r>
              </a:p>
            </p:txBody>
          </p:sp>
        </mc:Fallback>
      </mc:AlternateContent>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126</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19100" y="16764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3</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𝑠𝑢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𝑡</m:t>
                    </m:r>
                  </m:oMath>
                </a14:m>
                <a:r>
                  <a:rPr lang="en-US" sz="2000" dirty="0">
                    <a:latin typeface="Calibri" panose="020F0502020204030204" pitchFamily="34" charset="0"/>
                    <a:cs typeface="Calibri" panose="020F0502020204030204" pitchFamily="34" charset="0"/>
                    <a:sym typeface="Wingdings" pitchFamily="2" charset="2"/>
                  </a:rPr>
                  <a: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19100" y="1676400"/>
                <a:ext cx="8305800" cy="4191000"/>
              </a:xfrm>
              <a:blipFill>
                <a:blip r:embed="rId3"/>
                <a:stretch>
                  <a:fillRect l="-917" t="-1813"/>
                </a:stretch>
              </a:blipFill>
            </p:spPr>
            <p:txBody>
              <a:bodyPr/>
              <a:lstStyle/>
              <a:p>
                <a:r>
                  <a:rPr lang="en-US">
                    <a:noFill/>
                  </a:rPr>
                  <a:t> </a:t>
                </a:r>
              </a:p>
            </p:txBody>
          </p:sp>
        </mc:Fallback>
      </mc:AlternateContent>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128</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981200"/>
            <a:ext cx="8686800" cy="35052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129</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7526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endParaRPr lang="en-US" altLang="zh-TW" sz="2000" dirty="0">
              <a:latin typeface="Calibri" panose="020F0502020204030204" pitchFamily="34" charset="0"/>
              <a:ea typeface="PMingLiU" pitchFamily="18" charset="-120"/>
              <a:cs typeface="Calibri" panose="020F0502020204030204" pitchFamily="34" charset="0"/>
            </a:endParaRP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381000" y="2286000"/>
                <a:ext cx="8305800" cy="32004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In this case,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the line between P and Q “meet at infinity,”  this is the point we called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and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Note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 slope of the tangent line 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   Differentiating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381000" y="2286000"/>
                <a:ext cx="8305800" cy="3200400"/>
              </a:xfrm>
              <a:blipFill>
                <a:blip r:embed="rId2"/>
                <a:stretch>
                  <a:fillRect l="-153" t="-3162" r="-1070" b="-791"/>
                </a:stretch>
              </a:blipFill>
            </p:spPr>
            <p:txBody>
              <a:bodyPr/>
              <a:lstStyle/>
              <a:p>
                <a:r>
                  <a:rPr lang="en-US">
                    <a:noFill/>
                  </a:rPr>
                  <a:t> </a:t>
                </a:r>
              </a:p>
            </p:txBody>
          </p:sp>
        </mc:Fallback>
      </mc:AlternateContent>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130</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752600"/>
            <a:ext cx="8610600" cy="3352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131</a:t>
            </a:fld>
            <a:endParaRPr lang="en-US"/>
          </a:p>
        </p:txBody>
      </p:sp>
      <p:sp>
        <p:nvSpPr>
          <p:cNvPr id="83972" name="Rectangle 2"/>
          <p:cNvSpPr>
            <a:spLocks noGrp="1" noChangeArrowheads="1"/>
          </p:cNvSpPr>
          <p:nvPr>
            <p:ph type="title"/>
          </p:nvPr>
        </p:nvSpPr>
        <p:spPr>
          <a:xfrm>
            <a:off x="685800" y="3048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575886" y="1447800"/>
            <a:ext cx="7607968" cy="44196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132</a:t>
            </a:fld>
            <a:endParaRPr lang="en-US"/>
          </a:p>
        </p:txBody>
      </p:sp>
      <p:sp>
        <p:nvSpPr>
          <p:cNvPr id="83972" name="Rectangle 2"/>
          <p:cNvSpPr>
            <a:spLocks noGrp="1" noChangeArrowheads="1"/>
          </p:cNvSpPr>
          <p:nvPr>
            <p:ph type="title"/>
          </p:nvPr>
        </p:nvSpPr>
        <p:spPr>
          <a:xfrm>
            <a:off x="685800" y="2286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381000" y="1600200"/>
            <a:ext cx="7924800" cy="3962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133</a:t>
            </a:fld>
            <a:endParaRPr lang="en-US"/>
          </a:p>
        </p:txBody>
      </p:sp>
    </p:spTree>
    <p:extLst>
      <p:ext uri="{BB962C8B-B14F-4D97-AF65-F5344CB8AC3E}">
        <p14:creationId xmlns:p14="http://schemas.microsoft.com/office/powerpoint/2010/main" val="142040395"/>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134</a:t>
            </a:fld>
            <a:endParaRPr lang="en-US"/>
          </a:p>
        </p:txBody>
      </p:sp>
    </p:spTree>
    <p:extLst>
      <p:ext uri="{BB962C8B-B14F-4D97-AF65-F5344CB8AC3E}">
        <p14:creationId xmlns:p14="http://schemas.microsoft.com/office/powerpoint/2010/main" val="35031932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mc:AlternateContent xmlns:mc="http://schemas.openxmlformats.org/markup-compatibility/2006" xmlns:a14="http://schemas.microsoft.com/office/drawing/2010/main">
        <mc:Choice Requires="a14">
          <p:sp>
            <p:nvSpPr>
              <p:cNvPr id="104452" name="Rectangle 2"/>
              <p:cNvSpPr>
                <a:spLocks noGrp="1" noChangeArrowheads="1"/>
              </p:cNvSpPr>
              <p:nvPr>
                <p:ph type="title"/>
              </p:nvPr>
            </p:nvSpPr>
            <p:spPr>
              <a:xfrm>
                <a:off x="685800" y="30480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a:t>
                </a:r>
                <a14:m>
                  <m:oMath xmlns:m="http://schemas.openxmlformats.org/officeDocument/2006/math">
                    <m:r>
                      <a:rPr lang="en-US" altLang="zh-TW" sz="3600" i="1" dirty="0" smtClean="0">
                        <a:solidFill>
                          <a:schemeClr val="tx1"/>
                        </a:solidFill>
                        <a:latin typeface="Cambria Math" panose="02040503050406030204" pitchFamily="18" charset="0"/>
                        <a:ea typeface="PMingLiU" pitchFamily="18" charset="-120"/>
                      </a:rPr>
                      <m:t>𝐸</m:t>
                    </m:r>
                    <m:r>
                      <a:rPr lang="en-US" altLang="zh-TW" sz="3600" i="1" baseline="-25000" dirty="0">
                        <a:solidFill>
                          <a:schemeClr val="tx1"/>
                        </a:solidFill>
                        <a:latin typeface="Cambria Math" panose="02040503050406030204" pitchFamily="18" charset="0"/>
                        <a:ea typeface="PMingLiU" pitchFamily="18" charset="-120"/>
                      </a:rPr>
                      <m:t>𝑅</m:t>
                    </m:r>
                    <m:r>
                      <a:rPr lang="en-US" altLang="zh-TW" sz="3600" i="1" dirty="0">
                        <a:solidFill>
                          <a:schemeClr val="tx1"/>
                        </a:solidFill>
                        <a:latin typeface="Cambria Math" panose="02040503050406030204" pitchFamily="18" charset="0"/>
                        <a:ea typeface="PMingLiU" pitchFamily="18" charset="-120"/>
                      </a:rPr>
                      <m:t>(</m:t>
                    </m:r>
                    <m:r>
                      <a:rPr lang="en-US" altLang="zh-TW" sz="3600" i="1" dirty="0">
                        <a:solidFill>
                          <a:schemeClr val="tx1"/>
                        </a:solidFill>
                        <a:latin typeface="Cambria Math" panose="02040503050406030204" pitchFamily="18" charset="0"/>
                        <a:ea typeface="PMingLiU" pitchFamily="18" charset="-120"/>
                      </a:rPr>
                      <m:t>𝑎</m:t>
                    </m:r>
                    <m:r>
                      <a:rPr lang="en-US" altLang="zh-TW" sz="3600" i="1" dirty="0">
                        <a:solidFill>
                          <a:schemeClr val="tx1"/>
                        </a:solidFill>
                        <a:latin typeface="Cambria Math" panose="02040503050406030204" pitchFamily="18" charset="0"/>
                        <a:ea typeface="PMingLiU" pitchFamily="18" charset="-120"/>
                      </a:rPr>
                      <m:t>, </m:t>
                    </m:r>
                    <m:r>
                      <a:rPr lang="en-US" altLang="zh-TW" sz="3600" i="1" dirty="0">
                        <a:solidFill>
                          <a:schemeClr val="tx1"/>
                        </a:solidFill>
                        <a:latin typeface="Cambria Math" panose="02040503050406030204" pitchFamily="18" charset="0"/>
                        <a:ea typeface="PMingLiU" pitchFamily="18" charset="-120"/>
                      </a:rPr>
                      <m:t>𝑏</m:t>
                    </m:r>
                    <m:r>
                      <a:rPr lang="en-US" altLang="zh-TW" sz="3600" i="1" dirty="0">
                        <a:solidFill>
                          <a:schemeClr val="tx1"/>
                        </a:solidFill>
                        <a:latin typeface="Cambria Math" panose="02040503050406030204" pitchFamily="18" charset="0"/>
                        <a:ea typeface="PMingLiU" pitchFamily="18" charset="-120"/>
                      </a:rPr>
                      <m:t>)</m:t>
                    </m:r>
                  </m:oMath>
                </a14:m>
                <a:r>
                  <a:rPr lang="en-US" altLang="zh-TW" sz="3600" dirty="0">
                    <a:solidFill>
                      <a:schemeClr val="tx1"/>
                    </a:solidFill>
                    <a:ea typeface="PMingLiU" pitchFamily="18" charset="-120"/>
                  </a:rPr>
                  <a:t> - summary</a:t>
                </a:r>
                <a:endParaRPr lang="en-US" altLang="zh-TW" sz="4000" dirty="0">
                  <a:ea typeface="PMingLiU" pitchFamily="18" charset="-120"/>
                </a:endParaRPr>
              </a:p>
            </p:txBody>
          </p:sp>
        </mc:Choice>
        <mc:Fallback xmlns="">
          <p:sp>
            <p:nvSpPr>
              <p:cNvPr id="104452" name="Rectangle 2"/>
              <p:cNvSpPr>
                <a:spLocks noGrp="1" noRot="1" noChangeAspect="1" noMove="1" noResize="1" noEditPoints="1" noAdjustHandles="1" noChangeArrowheads="1" noChangeShapeType="1" noTextEdit="1"/>
              </p:cNvSpPr>
              <p:nvPr>
                <p:ph type="title"/>
              </p:nvPr>
            </p:nvSpPr>
            <p:spPr>
              <a:xfrm>
                <a:off x="685800" y="304800"/>
                <a:ext cx="7772400" cy="838200"/>
              </a:xfrm>
              <a:blipFill>
                <a:blip r:embed="rId2"/>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304800" y="2286000"/>
                <a:ext cx="8382000" cy="34290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with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baseline="-25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304800" y="2286000"/>
                <a:ext cx="8382000" cy="3429000"/>
              </a:xfrm>
              <a:blipFill>
                <a:blip r:embed="rId3"/>
                <a:stretch>
                  <a:fillRect l="-758" t="-2952"/>
                </a:stretch>
              </a:blipFill>
            </p:spPr>
            <p:txBody>
              <a:bodyPr/>
              <a:lstStyle/>
              <a:p>
                <a:r>
                  <a:rPr 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838200" y="2286000"/>
            <a:ext cx="7391400" cy="33528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3048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457200" y="2209800"/>
                <a:ext cx="8229600" cy="2819400"/>
              </a:xfrm>
            </p:spPr>
            <p:txBody>
              <a:bodyPr/>
              <a:lstStyle/>
              <a:p>
                <a:pPr>
                  <a:spcBef>
                    <a:spcPts val="200"/>
                  </a:spcBef>
                </a:pPr>
                <a14:m>
                  <m:oMath xmlns:m="http://schemas.openxmlformats.org/officeDocument/2006/math">
                    <m:r>
                      <a:rPr lang="en-US" altLang="zh-TW" sz="1800" i="1" dirty="0" smtClean="0">
                        <a:latin typeface="Cambria Math" panose="02040503050406030204" pitchFamily="18" charset="0"/>
                        <a:ea typeface="PMingLiU" pitchFamily="18" charset="-120"/>
                      </a:rPr>
                      <m:t>𝐸</m:t>
                    </m:r>
                    <m:r>
                      <a:rPr lang="en-US" altLang="zh-TW" sz="1800" i="1" dirty="0" smtClean="0">
                        <a:latin typeface="Cambria Math" panose="02040503050406030204" pitchFamily="18" charset="0"/>
                        <a:ea typeface="PMingLiU" pitchFamily="18" charset="-120"/>
                      </a:rPr>
                      <m:t>(−36,0): </m:t>
                    </m:r>
                    <m:r>
                      <a:rPr lang="en-US" altLang="zh-TW" sz="1800" i="1" dirty="0" smtClean="0">
                        <a:latin typeface="Cambria Math" panose="02040503050406030204" pitchFamily="18" charset="0"/>
                        <a:ea typeface="PMingLiU" pitchFamily="18" charset="-120"/>
                      </a:rPr>
                      <m:t>𝑦</m:t>
                    </m:r>
                    <m:r>
                      <a:rPr lang="en-US" altLang="zh-TW" sz="1800" i="1" baseline="30000" dirty="0">
                        <a:latin typeface="Cambria Math" panose="02040503050406030204" pitchFamily="18" charset="0"/>
                        <a:ea typeface="PMingLiU" pitchFamily="18" charset="-120"/>
                      </a:rPr>
                      <m:t>2</m:t>
                    </m:r>
                    <m:r>
                      <a:rPr lang="en-US" altLang="zh-TW" sz="1800" i="1" dirty="0">
                        <a:latin typeface="Cambria Math" panose="02040503050406030204" pitchFamily="18" charset="0"/>
                        <a:ea typeface="PMingLiU" pitchFamily="18" charset="-120"/>
                      </a:rPr>
                      <m:t>=</m:t>
                    </m:r>
                    <m:r>
                      <a:rPr lang="en-US" altLang="zh-TW" sz="1800" i="1" dirty="0">
                        <a:latin typeface="Cambria Math" panose="02040503050406030204" pitchFamily="18" charset="0"/>
                        <a:ea typeface="PMingLiU" pitchFamily="18" charset="-120"/>
                      </a:rPr>
                      <m:t>𝑥</m:t>
                    </m:r>
                    <m:r>
                      <a:rPr lang="en-US" altLang="zh-TW" sz="1800" i="1" baseline="30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−36</m:t>
                    </m:r>
                    <m:r>
                      <a:rPr lang="en-US" altLang="zh-TW" sz="1800" i="1" dirty="0">
                        <a:latin typeface="Cambria Math" panose="02040503050406030204" pitchFamily="18" charset="0"/>
                        <a:ea typeface="PMingLiU" pitchFamily="18" charset="-120"/>
                      </a:rPr>
                      <m:t>𝑥</m:t>
                    </m:r>
                    <m:r>
                      <a:rPr lang="en-US" altLang="zh-TW" sz="1800" i="1" dirty="0">
                        <a:latin typeface="Cambria Math" panose="02040503050406030204" pitchFamily="18" charset="0"/>
                        <a:ea typeface="PMingLiU" pitchFamily="18" charset="-120"/>
                      </a:rPr>
                      <m:t>.  </m:t>
                    </m:r>
                    <m:r>
                      <a:rPr lang="en-US" altLang="zh-TW" sz="1800" i="1" dirty="0">
                        <a:latin typeface="Cambria Math" panose="02040503050406030204" pitchFamily="18" charset="0"/>
                        <a:ea typeface="PMingLiU" pitchFamily="18" charset="-120"/>
                      </a:rPr>
                      <m:t>𝑃</m:t>
                    </m:r>
                    <m:r>
                      <a:rPr lang="en-US" altLang="zh-TW" sz="1800" i="1" dirty="0">
                        <a:latin typeface="Cambria Math" panose="02040503050406030204" pitchFamily="18" charset="0"/>
                        <a:ea typeface="PMingLiU" pitchFamily="18" charset="-120"/>
                      </a:rPr>
                      <m:t>=(−3, 9), </m:t>
                    </m:r>
                    <m:r>
                      <a:rPr lang="en-US" altLang="zh-TW" sz="1800" i="1" dirty="0">
                        <a:latin typeface="Cambria Math" panose="02040503050406030204" pitchFamily="18" charset="0"/>
                        <a:ea typeface="PMingLiU" pitchFamily="18" charset="-120"/>
                      </a:rPr>
                      <m:t>𝑄</m:t>
                    </m:r>
                    <m:r>
                      <a:rPr lang="en-US" altLang="zh-TW" sz="1800" i="1" dirty="0">
                        <a:latin typeface="Cambria Math" panose="02040503050406030204" pitchFamily="18" charset="0"/>
                        <a:ea typeface="PMingLiU" pitchFamily="18" charset="-120"/>
                      </a:rPr>
                      <m:t>=(−2,8)</m:t>
                    </m:r>
                  </m:oMath>
                </a14:m>
                <a:r>
                  <a:rPr lang="en-US" altLang="zh-TW" sz="1800" dirty="0">
                    <a:ea typeface="PMingLiU" pitchFamily="18" charset="-120"/>
                  </a:rPr>
                  <a:t>.</a:t>
                </a:r>
              </a:p>
              <a:p>
                <a:pPr>
                  <a:spcBef>
                    <a:spcPts val="200"/>
                  </a:spcBef>
                </a:pPr>
                <a14:m>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 + </m:t>
                    </m:r>
                    <m:r>
                      <a:rPr lang="en-US" sz="1800" i="1" dirty="0" smtClean="0">
                        <a:latin typeface="Cambria Math" panose="02040503050406030204" pitchFamily="18" charset="0"/>
                      </a:rPr>
                      <m:t>𝑄</m:t>
                    </m:r>
                    <m:r>
                      <a:rPr lang="en-US" sz="1800" i="1" dirty="0" smtClean="0">
                        <a:latin typeface="Cambria Math" panose="02040503050406030204" pitchFamily="18" charset="0"/>
                      </a:rPr>
                      <m:t> = (2−</m:t>
                    </m:r>
                    <m:r>
                      <a:rPr lang="en-US" sz="1800" i="1" dirty="0">
                        <a:latin typeface="Cambria Math" panose="02040503050406030204" pitchFamily="18" charset="0"/>
                      </a:rPr>
                      <m:t>𝑥</m:t>
                    </m:r>
                    <m:r>
                      <a:rPr lang="en-US" sz="1800" i="1" baseline="-25000" dirty="0">
                        <a:latin typeface="Cambria Math" panose="02040503050406030204" pitchFamily="18" charset="0"/>
                      </a:rPr>
                      <m:t>1</m:t>
                    </m:r>
                    <m:r>
                      <a:rPr lang="en-US" sz="1800" i="1" dirty="0">
                        <a:latin typeface="Cambria Math" panose="02040503050406030204" pitchFamily="18" charset="0"/>
                      </a:rPr>
                      <m:t>−</m:t>
                    </m:r>
                    <m:r>
                      <a:rPr lang="en-US" sz="1800" i="1" dirty="0">
                        <a:latin typeface="Cambria Math" panose="02040503050406030204" pitchFamily="18" charset="0"/>
                      </a:rPr>
                      <m:t>𝑥</m:t>
                    </m:r>
                    <m:r>
                      <a:rPr lang="en-US" sz="1800" i="1" baseline="-25000" dirty="0">
                        <a:latin typeface="Cambria Math" panose="02040503050406030204" pitchFamily="18" charset="0"/>
                      </a:rPr>
                      <m:t>2</m:t>
                    </m:r>
                    <m:r>
                      <a:rPr lang="en-US" sz="1800" i="1" dirty="0">
                        <a:latin typeface="Cambria Math" panose="02040503050406030204" pitchFamily="18" charset="0"/>
                      </a:rPr>
                      <m:t>, </m:t>
                    </m:r>
                    <m:r>
                      <a:rPr lang="en-US" sz="1800" i="1" dirty="0">
                        <a:latin typeface="Cambria Math" panose="02040503050406030204" pitchFamily="18" charset="0"/>
                        <a:sym typeface="Symbol" pitchFamily="18" charset="2"/>
                      </a:rPr>
                      <m:t>(</m:t>
                    </m:r>
                    <m:r>
                      <a:rPr lang="en-US" sz="1800" i="1" dirty="0">
                        <a:latin typeface="Cambria Math" panose="02040503050406030204" pitchFamily="18" charset="0"/>
                      </a:rPr>
                      <m:t>𝑥</m:t>
                    </m:r>
                    <m:r>
                      <a:rPr lang="en-US" sz="1800" i="1" baseline="-25000" dirty="0">
                        <a:latin typeface="Cambria Math" panose="02040503050406030204" pitchFamily="18" charset="0"/>
                      </a:rPr>
                      <m:t>1</m:t>
                    </m:r>
                    <m:r>
                      <a:rPr lang="en-US" sz="1800" i="1" dirty="0">
                        <a:latin typeface="Cambria Math" panose="02040503050406030204" pitchFamily="18" charset="0"/>
                      </a:rPr>
                      <m:t>−</m:t>
                    </m:r>
                    <m:r>
                      <a:rPr lang="en-US" sz="1800" i="1" dirty="0">
                        <a:latin typeface="Cambria Math" panose="02040503050406030204" pitchFamily="18" charset="0"/>
                      </a:rPr>
                      <m:t>𝑥</m:t>
                    </m:r>
                    <m:r>
                      <a:rPr lang="en-US" sz="1800" i="1" baseline="-25000" dirty="0">
                        <a:latin typeface="Cambria Math" panose="02040503050406030204" pitchFamily="18" charset="0"/>
                      </a:rPr>
                      <m:t>3</m:t>
                    </m:r>
                    <m:r>
                      <a:rPr lang="en-US" sz="1800" i="1" dirty="0">
                        <a:latin typeface="Cambria Math" panose="02040503050406030204" pitchFamily="18" charset="0"/>
                      </a:rPr>
                      <m:t>)−</m:t>
                    </m:r>
                    <m:r>
                      <a:rPr lang="en-US" sz="1800" i="1" dirty="0">
                        <a:latin typeface="Cambria Math" panose="02040503050406030204" pitchFamily="18" charset="0"/>
                      </a:rPr>
                      <m:t>𝑦</m:t>
                    </m:r>
                    <m:r>
                      <a:rPr lang="en-US" sz="1800" i="1" baseline="-25000" dirty="0">
                        <a:latin typeface="Cambria Math" panose="02040503050406030204" pitchFamily="18" charset="0"/>
                      </a:rPr>
                      <m:t>1</m:t>
                    </m:r>
                    <m:r>
                      <a:rPr lang="en-US" sz="1800" i="1" dirty="0">
                        <a:latin typeface="Cambria Math" panose="02040503050406030204" pitchFamily="18" charset="0"/>
                      </a:rPr>
                      <m:t>)</m:t>
                    </m:r>
                  </m:oMath>
                </a14:m>
                <a:endParaRPr lang="en-US" sz="1800" dirty="0"/>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14:m>
                  <m:oMath xmlns:m="http://schemas.openxmlformats.org/officeDocument/2006/math">
                    <m:r>
                      <a:rPr lang="en-US" altLang="zh-TW" sz="1800" i="1" dirty="0" smtClean="0">
                        <a:latin typeface="Cambria Math" panose="02040503050406030204" pitchFamily="18" charset="0"/>
                        <a:ea typeface="PMingLiU" pitchFamily="18" charset="-120"/>
                      </a:rPr>
                      <m:t>𝑃</m:t>
                    </m:r>
                    <m:r>
                      <a:rPr lang="en-US" altLang="zh-TW" sz="1800" i="1" dirty="0" smtClean="0">
                        <a:latin typeface="Cambria Math" panose="02040503050406030204" pitchFamily="18" charset="0"/>
                        <a:ea typeface="PMingLiU" pitchFamily="18" charset="-120"/>
                      </a:rPr>
                      <m:t>+</m:t>
                    </m:r>
                    <m:r>
                      <a:rPr lang="en-US" altLang="zh-TW" sz="1800" i="1" dirty="0" smtClean="0">
                        <a:latin typeface="Cambria Math" panose="02040503050406030204" pitchFamily="18" charset="0"/>
                        <a:ea typeface="PMingLiU" pitchFamily="18" charset="-120"/>
                      </a:rPr>
                      <m:t>𝑄</m:t>
                    </m:r>
                    <m:r>
                      <a:rPr lang="en-US" altLang="zh-TW" sz="1800" i="1" dirty="0" smtClean="0">
                        <a:latin typeface="Cambria Math" panose="02040503050406030204" pitchFamily="18" charset="0"/>
                        <a:ea typeface="PMingLiU" pitchFamily="18" charset="-120"/>
                      </a:rPr>
                      <m:t>= (</m:t>
                    </m:r>
                    <m:r>
                      <a:rPr lang="en-US" altLang="zh-TW" sz="1800" i="1" dirty="0" smtClean="0">
                        <a:latin typeface="Cambria Math" panose="02040503050406030204" pitchFamily="18" charset="0"/>
                        <a:ea typeface="PMingLiU" pitchFamily="18" charset="-120"/>
                      </a:rPr>
                      <m:t>𝑥</m:t>
                    </m:r>
                    <m:r>
                      <a:rPr lang="en-US" altLang="zh-TW" sz="1800" i="1" baseline="-25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m:t>
                    </m:r>
                    <m:r>
                      <a:rPr lang="en-US" altLang="zh-TW" sz="1800" i="1" dirty="0">
                        <a:latin typeface="Cambria Math" panose="02040503050406030204" pitchFamily="18" charset="0"/>
                        <a:ea typeface="PMingLiU" pitchFamily="18" charset="-120"/>
                      </a:rPr>
                      <m:t>𝑦</m:t>
                    </m:r>
                    <m:r>
                      <a:rPr lang="en-US" altLang="zh-TW" sz="1800" i="1" baseline="-25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)=(6,0)</m:t>
                    </m:r>
                  </m:oMath>
                </a14:m>
                <a:endParaRPr lang="en-US" altLang="zh-TW" sz="1800" dirty="0">
                  <a:ea typeface="PMingLiU" pitchFamily="18" charset="-120"/>
                </a:endParaRPr>
              </a:p>
              <a:p>
                <a:pPr>
                  <a:spcBef>
                    <a:spcPts val="200"/>
                  </a:spcBef>
                </a:pPr>
                <a14:m>
                  <m:oMath xmlns:m="http://schemas.openxmlformats.org/officeDocument/2006/math">
                    <m:r>
                      <a:rPr lang="en-US" altLang="zh-TW" sz="1800" i="1" dirty="0" smtClean="0">
                        <a:latin typeface="Cambria Math" panose="02040503050406030204" pitchFamily="18" charset="0"/>
                        <a:ea typeface="PMingLiU" pitchFamily="18" charset="-120"/>
                      </a:rPr>
                      <m:t>2</m:t>
                    </m:r>
                    <m:r>
                      <a:rPr lang="en-US" altLang="zh-TW" sz="1800" i="1" dirty="0" smtClean="0">
                        <a:latin typeface="Cambria Math" panose="02040503050406030204" pitchFamily="18" charset="0"/>
                        <a:ea typeface="PMingLiU" pitchFamily="18" charset="-120"/>
                      </a:rPr>
                      <m:t>𝑃</m:t>
                    </m:r>
                    <m:r>
                      <a:rPr lang="en-US" altLang="zh-TW" sz="1800" i="1" dirty="0">
                        <a:latin typeface="Cambria Math" panose="02040503050406030204" pitchFamily="18" charset="0"/>
                        <a:ea typeface="PMingLiU" pitchFamily="18" charset="-120"/>
                      </a:rPr>
                      <m:t>=(25/4,−35/8)</m:t>
                    </m:r>
                  </m:oMath>
                </a14:m>
                <a:endParaRPr lang="en-US" altLang="zh-TW" sz="1800" dirty="0">
                  <a:ea typeface="PMingLiU" pitchFamily="18" charset="-120"/>
                </a:endParaRP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457200" y="2209800"/>
                <a:ext cx="8229600" cy="2819400"/>
              </a:xfrm>
              <a:blipFill>
                <a:blip r:embed="rId2"/>
                <a:stretch>
                  <a:fillRect l="-463" t="-1351"/>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14350" y="2133600"/>
                <a:ext cx="8115300" cy="33909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𝑂</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proof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14350" y="2133600"/>
                <a:ext cx="8115300" cy="3390900"/>
              </a:xfrm>
              <a:blipFill>
                <a:blip r:embed="rId3"/>
                <a:stretch>
                  <a:fillRect l="-781" t="-2247" r="-781"/>
                </a:stretch>
              </a:blipFill>
            </p:spPr>
            <p:txBody>
              <a:bodyPr/>
              <a:lstStyle/>
              <a:p>
                <a:r>
                  <a:rPr 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Associativity</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95300" y="1600200"/>
                <a:ext cx="8153400" cy="4495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oMath>
                </a14:m>
                <a:r>
                  <a:rPr lang="en-US" sz="1800" dirty="0">
                    <a:latin typeface="Calibri" panose="020F0502020204030204" pitchFamily="34" charset="0"/>
                    <a:cs typeface="Calibri" panose="020F0502020204030204" pitchFamily="34" charset="0"/>
                  </a:rPr>
                  <a:t>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be points on an elliptic curve E.  We want to prove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form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oMath>
                </a14:m>
                <a:r>
                  <a:rPr lang="en-US" sz="1800" dirty="0">
                    <a:latin typeface="Calibri" panose="020F0502020204030204" pitchFamily="34" charset="0"/>
                    <a:cs typeface="Calibri" panose="020F0502020204030204" pitchFamily="34" charset="0"/>
                  </a:rPr>
                  <a:t> and find the intersection point, between P*Q  and E and the vertical line through P*Q; this latter operation is the same as finding the intersection of P*Q, O (the point at infinity) and E.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find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vertical line, the other intersection point with E is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A similar calculation applies to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it suffices to show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𝑂</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95300" y="1600200"/>
                <a:ext cx="8153400" cy="4495800"/>
              </a:xfrm>
              <a:blipFill>
                <a:blip r:embed="rId3"/>
                <a:stretch>
                  <a:fillRect l="-466" t="-1408" r="-776" b="-282"/>
                </a:stretch>
              </a:blipFill>
            </p:spPr>
            <p:txBody>
              <a:bodyPr/>
              <a:lstStyle/>
              <a:p>
                <a:r>
                  <a:rPr 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534400" cy="3581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𝑐</m:t>
                    </m:r>
                  </m:oMath>
                </a14:m>
                <a:r>
                  <a:rPr lang="en-US" sz="2000" dirty="0">
                    <a:latin typeface="Calibri" panose="020F0502020204030204" pitchFamily="34" charset="0"/>
                    <a:cs typeface="Calibri" panose="020F0502020204030204" pitchFamily="34" charset="0"/>
                  </a:rPr>
                  <a:t>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m:rPr>
                        <m:sty m:val="p"/>
                      </m:rPr>
                      <a:rPr lang="en-US" sz="2000" i="1" dirty="0">
                        <a:latin typeface="Cambria Math" panose="02040503050406030204" pitchFamily="18" charset="0"/>
                        <a:cs typeface="Calibri" panose="020F0502020204030204" pitchFamily="34" charset="0"/>
                      </a:rPr>
                      <m:t>Pr</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such that all rational points on E are of the form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𝑎</m:t>
                    </m:r>
                    <m:r>
                      <a:rPr lang="en-US" sz="2000" i="1" baseline="-25000" dirty="0" err="1">
                        <a:latin typeface="Cambria Math" panose="02040503050406030204" pitchFamily="18" charset="0"/>
                        <a:cs typeface="Calibri" panose="020F0502020204030204" pitchFamily="34" charset="0"/>
                      </a:rPr>
                      <m:t>𝑟</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≦10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=12</m:t>
                    </m:r>
                  </m:oMath>
                </a14:m>
                <a:r>
                  <a:rPr lang="en-US" sz="2000" dirty="0">
                    <a:latin typeface="Calibri" panose="020F0502020204030204" pitchFamily="34" charset="0"/>
                    <a:cs typeface="Calibri" panose="020F0502020204030204" pitchFamily="34" charset="0"/>
                  </a:rPr>
                  <a:t>.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534400" cy="3581400"/>
              </a:xfrm>
              <a:blipFill>
                <a:blip r:embed="rId3"/>
                <a:stretch>
                  <a:fillRect l="-744" t="-2120" r="-595"/>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5240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𝑦𝑛</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𝑧</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𝐴</m:t>
                    </m:r>
                    <m:r>
                      <a:rPr lang="en-US" sz="2000" i="1" baseline="30000" dirty="0" err="1">
                        <a:latin typeface="Cambria Math" panose="02040503050406030204" pitchFamily="18" charset="0"/>
                        <a:cs typeface="Calibri" panose="020F0502020204030204" pitchFamily="34" charset="0"/>
                      </a:rPr>
                      <m:t>𝑝</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𝐵</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𝐴𝑝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oMath>
                </a14:m>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baseline="-25000"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458200" cy="3429000"/>
              </a:xfrm>
              <a:blipFill>
                <a:blip r:embed="rId3"/>
                <a:stretch>
                  <a:fillRect l="-750" t="-2214"/>
                </a:stretch>
              </a:blipFill>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304800"/>
            <a:ext cx="8534400" cy="914400"/>
          </a:xfrm>
        </p:spPr>
        <p:txBody>
          <a:bodyPr/>
          <a:lstStyle/>
          <a:p>
            <a:r>
              <a:rPr lang="en-US" sz="3600" dirty="0">
                <a:latin typeface="Calibri" panose="020F0502020204030204" pitchFamily="34" charset="0"/>
                <a:cs typeface="Calibri" panose="020F0502020204030204" pitchFamily="34" charset="0"/>
              </a:rPr>
              <a:t>Why elliptic curves might be valuable in crypto</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+17</m:t>
                    </m:r>
                  </m:oMath>
                </a14:m>
                <a:r>
                  <a:rPr lang="en-US" sz="2000" dirty="0">
                    <a:latin typeface="Calibri" panose="020F0502020204030204" pitchFamily="34" charset="0"/>
                    <a:cs typeface="Calibri" panose="020F0502020204030204" pitchFamily="34" charset="0"/>
                  </a:rPr>
                  <a:t>.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𝐷</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a rational point on E.  Define </a:t>
                </a:r>
                <a14:m>
                  <m:oMath xmlns:m="http://schemas.openxmlformats.org/officeDocument/2006/math">
                    <m:r>
                      <a:rPr lang="en-US" sz="2000" i="1" dirty="0" smtClean="0">
                        <a:latin typeface="Cambria Math" panose="02040503050406030204" pitchFamily="18" charset="0"/>
                        <a:cs typeface="Calibri" panose="020F0502020204030204" pitchFamily="34" charset="0"/>
                      </a:rPr>
                      <m:t>h𝑡</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m:rPr>
                        <m:sty m:val="p"/>
                      </m:rPr>
                      <a:rPr lang="en-US" sz="2000" i="1" dirty="0">
                        <a:latin typeface="Cambria Math" panose="02040503050406030204" pitchFamily="18" charset="0"/>
                        <a:cs typeface="Calibri" panose="020F0502020204030204" pitchFamily="34" charset="0"/>
                      </a:rPr>
                      <m:t>max</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𝐵𝑛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8153400" cy="1143000"/>
              </a:xfrm>
              <a:blipFill>
                <a:blip r:embed="rId3"/>
                <a:stretch>
                  <a:fillRect l="-778" t="-6593"/>
                </a:stretch>
              </a:blipFill>
            </p:spPr>
            <p:txBody>
              <a:bodyPr/>
              <a:lstStyle/>
              <a:p>
                <a:r>
                  <a:rPr lang="en-US">
                    <a:noFill/>
                  </a:rPr>
                  <a:t> </a:t>
                </a:r>
              </a:p>
            </p:txBody>
          </p:sp>
        </mc:Fallback>
      </mc:AlternateContent>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3810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mc:AlternateContent xmlns:mc="http://schemas.openxmlformats.org/markup-compatibility/2006" xmlns:a14="http://schemas.microsoft.com/office/drawing/2010/main">
        <mc:Choice Requires="a14">
          <p:sp>
            <p:nvSpPr>
              <p:cNvPr id="106501" name="Rectangle 3"/>
              <p:cNvSpPr>
                <a:spLocks noGrp="1" noChangeArrowheads="1"/>
              </p:cNvSpPr>
              <p:nvPr>
                <p:ph type="body" idx="1"/>
              </p:nvPr>
            </p:nvSpPr>
            <p:spPr>
              <a:xfrm>
                <a:off x="304800" y="1828800"/>
                <a:ext cx="8382000" cy="48006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is the number of solutions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m:t>
                    </m:r>
                    <m:r>
                      <a:rPr lang="en-US" sz="2000" i="1" baseline="-25000"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+1)|2</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+1)−</m:t>
                    </m:r>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 0,</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2</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3</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 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4</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err="1">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m:t>
                    </m:r>
                    <m:r>
                      <a:rPr lang="en-US" sz="2000" i="1" baseline="-25000" dirty="0" err="1">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𝑍𝑝</m:t>
                    </m:r>
                    <m:r>
                      <a:rPr lang="en-US" sz="2000" i="1" baseline="30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𝑍𝑞</m:t>
                    </m:r>
                    <m:r>
                      <a:rPr lang="en-US" sz="2000" i="1" baseline="30000" dirty="0" err="1">
                        <a:latin typeface="Cambria Math" panose="02040503050406030204" pitchFamily="18" charset="0"/>
                        <a:cs typeface="Calibri" panose="020F0502020204030204" pitchFamily="34" charset="0"/>
                        <a:sym typeface="Symbol" pitchFamily="18" charset="2"/>
                      </a:rPr>
                      <m:t>𝑏</m:t>
                    </m:r>
                    <m:r>
                      <a:rPr lang="en-US" sz="2000" i="1" baseline="30000"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mc:Choice>
        <mc:Fallback xmlns="">
          <p:sp>
            <p:nvSpPr>
              <p:cNvPr id="106501" name="Rectangle 3"/>
              <p:cNvSpPr>
                <a:spLocks noGrp="1" noRot="1" noChangeAspect="1" noMove="1" noResize="1" noEditPoints="1" noAdjustHandles="1" noChangeArrowheads="1" noChangeShapeType="1" noTextEdit="1"/>
              </p:cNvSpPr>
              <p:nvPr>
                <p:ph type="body" idx="1"/>
              </p:nvPr>
            </p:nvSpPr>
            <p:spPr>
              <a:xfrm>
                <a:off x="304800" y="1828800"/>
                <a:ext cx="8382000" cy="4800600"/>
              </a:xfrm>
              <a:blipFill>
                <a:blip r:embed="rId2"/>
                <a:stretch>
                  <a:fillRect l="-758" t="-792" r="-1364"/>
                </a:stretch>
              </a:blipFill>
            </p:spPr>
            <p:txBody>
              <a:bodyPr/>
              <a:lstStyle/>
              <a:p>
                <a:r>
                  <a:rPr 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304800"/>
            <a:ext cx="7772400" cy="609600"/>
          </a:xfrm>
        </p:spPr>
        <p:txBody>
          <a:bodyPr/>
          <a:lstStyle/>
          <a:p>
            <a:r>
              <a:rPr lang="en-US" sz="3600" dirty="0">
                <a:latin typeface="Calibri" panose="020F0502020204030204" pitchFamily="34" charset="0"/>
                <a:cs typeface="Calibri" panose="020F0502020204030204" pitchFamily="34" charset="0"/>
              </a:rPr>
              <a:t>E</a:t>
            </a:r>
            <a:r>
              <a:rPr lang="en-US" sz="3600" baseline="-25000" dirty="0">
                <a:latin typeface="Calibri" panose="020F0502020204030204" pitchFamily="34" charset="0"/>
                <a:cs typeface="Calibri" panose="020F0502020204030204" pitchFamily="34" charset="0"/>
              </a:rPr>
              <a:t>71</a:t>
            </a:r>
            <a:r>
              <a:rPr lang="en-US" sz="3600" dirty="0">
                <a:latin typeface="Calibri" panose="020F0502020204030204" pitchFamily="34" charset="0"/>
                <a:cs typeface="Calibri" panose="020F0502020204030204" pitchFamily="34" charset="0"/>
              </a:rPr>
              <a:t>(-1, 0) – Spot the Group</a:t>
            </a:r>
          </a:p>
        </p:txBody>
      </p:sp>
      <p:sp>
        <p:nvSpPr>
          <p:cNvPr id="84997" name="Rectangle 3"/>
          <p:cNvSpPr>
            <a:spLocks noGrp="1" noChangeArrowheads="1"/>
          </p:cNvSpPr>
          <p:nvPr>
            <p:ph type="body" idx="1"/>
          </p:nvPr>
        </p:nvSpPr>
        <p:spPr>
          <a:xfrm>
            <a:off x="228600" y="1524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Addition for points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P, Q in </a:t>
            </a:r>
            <a:r>
              <a:rPr lang="en-US" altLang="zh-TW" sz="3600" dirty="0" err="1">
                <a:solidFill>
                  <a:schemeClr val="tx1"/>
                </a:solidFill>
                <a:latin typeface="Calibri" panose="020F0502020204030204" pitchFamily="34" charset="0"/>
                <a:ea typeface="PMingLiU" pitchFamily="18" charset="-120"/>
                <a:cs typeface="Calibri" panose="020F0502020204030204" pitchFamily="34" charset="0"/>
              </a:rPr>
              <a:t>E</a:t>
            </a:r>
            <a:r>
              <a:rPr lang="en-US" altLang="zh-TW" sz="3600" baseline="-25000" dirty="0" err="1">
                <a:solidFill>
                  <a:schemeClr val="tx1"/>
                </a:solidFill>
                <a:latin typeface="Calibri" panose="020F0502020204030204" pitchFamily="34" charset="0"/>
                <a:ea typeface="PMingLiU" pitchFamily="18" charset="-120"/>
                <a:cs typeface="Calibri" panose="020F0502020204030204" pitchFamily="34" charset="0"/>
              </a:rPr>
              <a:t>p</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(a, b)</a:t>
            </a:r>
            <a:endParaRPr lang="en-US" altLang="zh-TW" sz="4000" dirty="0">
              <a:latin typeface="Calibri" panose="020F0502020204030204" pitchFamily="34" charset="0"/>
              <a:ea typeface="PMingLiU" pitchFamily="18" charset="-120"/>
              <a:cs typeface="Calibri" panose="020F0502020204030204" pitchFamily="34" charset="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495300" y="2209800"/>
                <a:ext cx="8153400" cy="4191000"/>
              </a:xfrm>
            </p:spPr>
            <p:txBody>
              <a:bodyPr/>
              <a:lstStyle/>
              <a:p>
                <a:pPr marL="609600" indent="-609600">
                  <a:lnSpc>
                    <a:spcPct val="80000"/>
                  </a:lnSpc>
                  <a:buFontTx/>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oMath>
                </a14:m>
                <a:endParaRP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The point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with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pP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pPr>
                <a14:m>
                  <m:oMath xmlns:m="http://schemas.openxmlformats.org/officeDocument/2006/math">
                    <m:r>
                      <a:rPr lang="el-GR" altLang="zh-TW" sz="2000" i="1" dirty="0" smtClean="0">
                        <a:latin typeface="Cambria Math" panose="02040503050406030204" pitchFamily="18" charset="0"/>
                        <a:cs typeface="Calibri" panose="020F0502020204030204" pitchFamily="34" charset="0"/>
                      </a:rPr>
                      <m:t>𝜆</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𝑚𝑜𝑑</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𝑂</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495300" y="2209800"/>
                <a:ext cx="8153400" cy="4191000"/>
              </a:xfrm>
              <a:blipFill>
                <a:blip r:embed="rId2"/>
                <a:stretch>
                  <a:fillRect l="-621" t="-2417"/>
                </a:stretch>
              </a:blipFill>
            </p:spPr>
            <p:txBody>
              <a:bodyPr/>
              <a:lstStyle/>
              <a:p>
                <a:r>
                  <a:rPr 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09600" y="132644"/>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Point multiplication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in </a:t>
            </a:r>
            <a:r>
              <a:rPr lang="en-US" altLang="zh-TW" sz="3600" dirty="0" err="1">
                <a:solidFill>
                  <a:schemeClr val="tx1"/>
                </a:solidFill>
                <a:latin typeface="Calibri" panose="020F0502020204030204" pitchFamily="34" charset="0"/>
                <a:ea typeface="PMingLiU" pitchFamily="18" charset="-120"/>
                <a:cs typeface="Calibri" panose="020F0502020204030204" pitchFamily="34" charset="0"/>
              </a:rPr>
              <a:t>E</a:t>
            </a:r>
            <a:r>
              <a:rPr lang="en-US" altLang="zh-TW" sz="3600" baseline="-25000" dirty="0" err="1">
                <a:solidFill>
                  <a:schemeClr val="tx1"/>
                </a:solidFill>
                <a:latin typeface="Calibri" panose="020F0502020204030204" pitchFamily="34" charset="0"/>
                <a:ea typeface="PMingLiU" pitchFamily="18" charset="-120"/>
                <a:cs typeface="Calibri" panose="020F0502020204030204" pitchFamily="34" charset="0"/>
              </a:rPr>
              <a:t>p</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(a, b)</a:t>
            </a:r>
            <a:endParaRPr lang="en-US" altLang="zh-TW" sz="4000" dirty="0">
              <a:latin typeface="Calibri" panose="020F0502020204030204" pitchFamily="34" charset="0"/>
              <a:ea typeface="PMingLiU" pitchFamily="18" charset="-120"/>
              <a:cs typeface="Calibri" panose="020F0502020204030204" pitchFamily="34" charset="0"/>
            </a:endParaRPr>
          </a:p>
        </p:txBody>
      </p:sp>
      <p:sp>
        <p:nvSpPr>
          <p:cNvPr id="104453" name="Rectangle 3"/>
          <p:cNvSpPr>
            <a:spLocks noGrp="1" noChangeArrowheads="1"/>
          </p:cNvSpPr>
          <p:nvPr>
            <p:ph type="body" idx="1"/>
          </p:nvPr>
        </p:nvSpPr>
        <p:spPr>
          <a:xfrm>
            <a:off x="5981700" y="1569155"/>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6" name="Rectangle 3"/>
              <p:cNvSpPr txBox="1">
                <a:spLocks noChangeArrowheads="1"/>
              </p:cNvSpPr>
              <p:nvPr/>
            </p:nvSpPr>
            <p:spPr bwMode="auto">
              <a:xfrm>
                <a:off x="228600" y="1600200"/>
                <a:ext cx="6477000" cy="4038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𝐸</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  </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𝑦</m:t>
                    </m:r>
                    <m:r>
                      <a:rPr kumimoji="1" lang="en-US" sz="2000" b="0" i="1" u="none" strike="noStrike" kern="0" cap="none" spc="0" normalizeH="0" baseline="30000" noProof="0" dirty="0">
                        <a:ln>
                          <a:noFill/>
                        </a:ln>
                        <a:solidFill>
                          <a:schemeClr val="tx1"/>
                        </a:solidFill>
                        <a:effectLst/>
                        <a:uLnTx/>
                        <a:uFillTx/>
                        <a:latin typeface="Cambria Math" panose="02040503050406030204" pitchFamily="18" charset="0"/>
                        <a:cs typeface="Calibri" panose="020F0502020204030204" pitchFamily="34" charset="0"/>
                      </a:rPr>
                      <m:t>2</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30000" noProof="0" dirty="0">
                        <a:ln>
                          <a:noFill/>
                        </a:ln>
                        <a:solidFill>
                          <a:schemeClr val="tx1"/>
                        </a:solidFill>
                        <a:effectLst/>
                        <a:uLnTx/>
                        <a:uFillTx/>
                        <a:latin typeface="Cambria Math" panose="02040503050406030204" pitchFamily="18" charset="0"/>
                        <a:cs typeface="Calibri" panose="020F0502020204030204" pitchFamily="34" charset="0"/>
                      </a:rPr>
                      <m:t>3</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+17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101)</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or </a:t>
                </a: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𝐸</m:t>
                    </m:r>
                    <m:r>
                      <a:rPr kumimoji="1" lang="en-US" sz="2000" b="0" i="1" u="none" strike="noStrike" kern="0" cap="none" spc="0" normalizeH="0" baseline="-25000" noProof="0" dirty="0">
                        <a:ln>
                          <a:noFill/>
                        </a:ln>
                        <a:solidFill>
                          <a:schemeClr val="tx1"/>
                        </a:solidFill>
                        <a:effectLst/>
                        <a:uLnTx/>
                        <a:uFillTx/>
                        <a:latin typeface="Cambria Math" panose="02040503050406030204" pitchFamily="18" charset="0"/>
                        <a:cs typeface="Calibri" panose="020F0502020204030204" pitchFamily="34" charset="0"/>
                      </a:rPr>
                      <m:t>101</m:t>
                    </m:r>
                    <m:d>
                      <m:dPr>
                        <m:ctrlP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ctrlPr>
                      </m:dPr>
                      <m:e>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0,17</m:t>
                        </m:r>
                      </m:e>
                    </m:d>
                  </m:oMath>
                </a14:m>
                <a:endPar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18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2 </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d>
                      <m:dPr>
                        <m:ctrlP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ctrlPr>
                      </m:dPr>
                      <m:e>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e>
                    </m:d>
                  </m:oMath>
                </a14:m>
                <a:endPar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m:t>
                    </m:r>
                    <m:d>
                      <m:dPr>
                        <m:ctrlP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ctrlPr>
                      </m:dPr>
                      <m:e>
                        <m:r>
                          <a:rPr kumimoji="1" lang="en-US" altLang="zh-TW" sz="18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m:t>
                        </m:r>
                      </m:e>
                    </m:d>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d>
                      <m:dPr>
                        <m:ctrlP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ctrlPr>
                      </m:dPr>
                      <m:e>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e>
                    </m:d>
                  </m:oMath>
                </a14:m>
                <a:endPar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oMath>
                </a14:m>
                <a:r>
                  <a:rPr kumimoji="1" lang="en-US" altLang="zh-TW" sz="18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𝑃</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𝑄</m:t>
                    </m:r>
                  </m:oMath>
                </a14:m>
                <a:endPar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𝑎</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oMath>
                </a14:m>
                <a:r>
                  <a:rPr kumimoji="1" lang="en-US" altLang="zh-TW" sz="18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𝑃</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𝑄</m:t>
                    </m:r>
                  </m:oMath>
                </a14:m>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a:p>
                <a:pPr marL="685800" marR="0" lvl="1" indent="-28575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r>
                  <a:rPr kumimoji="1" lang="en-US" altLang="zh-TW" sz="18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35</a:t>
                </a: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4 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𝑥</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(41−35)−37= −13= 88 (</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 101)</m:t>
                    </m:r>
                  </m:oMath>
                </a14:m>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xmlns="">
          <p:sp>
            <p:nvSpPr>
              <p:cNvPr id="6" name="Rectangle 3"/>
              <p:cNvSpPr txBox="1">
                <a:spLocks noRot="1" noChangeAspect="1" noMove="1" noResize="1" noEditPoints="1" noAdjustHandles="1" noChangeArrowheads="1" noChangeShapeType="1" noTextEdit="1"/>
              </p:cNvSpPr>
              <p:nvPr/>
            </p:nvSpPr>
            <p:spPr bwMode="auto">
              <a:xfrm>
                <a:off x="228600" y="1600200"/>
                <a:ext cx="6477000" cy="4038600"/>
              </a:xfrm>
              <a:prstGeom prst="rect">
                <a:avLst/>
              </a:prstGeom>
              <a:blipFill>
                <a:blip r:embed="rId2"/>
                <a:stretch>
                  <a:fillRect l="-980" t="-2508"/>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mc:AlternateContent xmlns:mc="http://schemas.openxmlformats.org/markup-compatibility/2006" xmlns:a14="http://schemas.microsoft.com/office/drawing/2010/main">
        <mc:Choice Requires="a14">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 0</m:t>
                    </m:r>
                  </m:oMath>
                </a14:m>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1">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1">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1">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103429" name="Rectangle 3"/>
              <p:cNvSpPr>
                <a:spLocks noGrp="1" noRot="1" noChangeAspect="1" noMove="1" noResize="1" noEditPoints="1" noAdjustHandles="1" noChangeArrowheads="1" noChangeShapeType="1" noTextEdit="1"/>
              </p:cNvSpPr>
              <p:nvPr>
                <p:ph type="body" idx="1"/>
              </p:nvPr>
            </p:nvSpPr>
            <p:spPr>
              <a:xfrm>
                <a:off x="304800" y="1295400"/>
                <a:ext cx="4724400" cy="4724400"/>
              </a:xfrm>
              <a:blipFill>
                <a:blip r:embed="rId2"/>
                <a:stretch>
                  <a:fillRect l="-1344" t="-804" r="-2688"/>
                </a:stretch>
              </a:blipFill>
            </p:spPr>
            <p:txBody>
              <a:bodyPr/>
              <a:lstStyle/>
              <a:p>
                <a:r>
                  <a:rPr lang="en-US">
                    <a:noFill/>
                  </a:rPr>
                  <a:t> </a:t>
                </a:r>
              </a:p>
            </p:txBody>
          </p:sp>
        </mc:Fallback>
      </mc:AlternateContent>
      <p:sp>
        <p:nvSpPr>
          <p:cNvPr id="103430" name="Rectangle 4"/>
          <p:cNvSpPr>
            <a:spLocks noChangeArrowheads="1"/>
          </p:cNvSpPr>
          <p:nvPr/>
        </p:nvSpPr>
        <p:spPr bwMode="auto">
          <a:xfrm>
            <a:off x="4953000" y="19050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p</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 - 1</a:t>
            </a:r>
          </a:p>
        </p:txBody>
      </p:sp>
      <p:sp>
        <p:nvSpPr>
          <p:cNvPr id="84997" name="Rectangle 3"/>
          <p:cNvSpPr>
            <a:spLocks noGrp="1" noChangeArrowheads="1"/>
          </p:cNvSpPr>
          <p:nvPr>
            <p:ph type="body" idx="1"/>
          </p:nvPr>
        </p:nvSpPr>
        <p:spPr>
          <a:xfrm>
            <a:off x="228600" y="1600200"/>
            <a:ext cx="83820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638800" y="242584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228600"/>
            <a:ext cx="87630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p</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 - 2</a:t>
            </a:r>
          </a:p>
        </p:txBody>
      </p:sp>
      <p:sp>
        <p:nvSpPr>
          <p:cNvPr id="84997" name="Rectangle 3"/>
          <p:cNvSpPr>
            <a:spLocks noGrp="1" noChangeArrowheads="1"/>
          </p:cNvSpPr>
          <p:nvPr>
            <p:ph type="body" idx="1"/>
          </p:nvPr>
        </p:nvSpPr>
        <p:spPr>
          <a:xfrm>
            <a:off x="762000" y="1676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2209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mc:AlternateContent xmlns:mc="http://schemas.openxmlformats.org/markup-compatibility/2006" xmlns:a14="http://schemas.microsoft.com/office/drawing/2010/main">
        <mc:Choice Requires="a14">
          <p:sp>
            <p:nvSpPr>
              <p:cNvPr id="84996" name="Rectangle 2"/>
              <p:cNvSpPr>
                <a:spLocks noGrp="1" noChangeArrowheads="1"/>
              </p:cNvSpPr>
              <p:nvPr>
                <p:ph type="title"/>
              </p:nvPr>
            </p:nvSpPr>
            <p:spPr>
              <a:xfrm>
                <a:off x="685800" y="228600"/>
                <a:ext cx="77724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𝑝</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 </m:t>
                    </m:r>
                  </m:oMath>
                </a14:m>
                <a:r>
                  <a:rPr lang="en-US" sz="3600" dirty="0">
                    <a:latin typeface="Calibri" panose="020F0502020204030204" pitchFamily="34" charset="0"/>
                    <a:cs typeface="Calibri" panose="020F0502020204030204" pitchFamily="34" charset="0"/>
                  </a:rPr>
                  <a:t>- 3</a:t>
                </a:r>
              </a:p>
            </p:txBody>
          </p:sp>
        </mc:Choice>
        <mc:Fallback xmlns="">
          <p:sp>
            <p:nvSpPr>
              <p:cNvPr id="84996" name="Rectangle 2"/>
              <p:cNvSpPr>
                <a:spLocks noGrp="1" noRot="1" noChangeAspect="1" noMove="1" noResize="1" noEditPoints="1" noAdjustHandles="1" noChangeArrowheads="1" noChangeShapeType="1" noTextEdit="1"/>
              </p:cNvSpPr>
              <p:nvPr>
                <p:ph type="title"/>
              </p:nvPr>
            </p:nvSpPr>
            <p:spPr>
              <a:xfrm>
                <a:off x="685800" y="228600"/>
                <a:ext cx="7772400" cy="990600"/>
              </a:xfrm>
              <a:blipFill>
                <a:blip r:embed="rId3"/>
                <a:stretch>
                  <a:fillRect l="-653" t="-20513" r="-179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m:oMathPara>
                </a14:m>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311</a:t>
                </a:r>
                <a:r>
                  <a:rPr lang="en-US" sz="20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47</a:t>
                </a:r>
                <a:r>
                  <a:rPr lang="en-US" sz="20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1217</a:t>
                </a:r>
                <a:r>
                  <a:rPr lang="en-US" sz="20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(1, 6).  D: -23. &lt;3&gt;(31).  32 points. (1, 6) has order 16.</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85800" y="1676400"/>
                <a:ext cx="8001000" cy="4572000"/>
              </a:xfrm>
              <a:blipFill>
                <a:blip r:embed="rId4"/>
                <a:stretch>
                  <a:fillRect l="-952" t="-277"/>
                </a:stretch>
              </a:blipFill>
            </p:spPr>
            <p:txBody>
              <a:bodyPr/>
              <a:lstStyle/>
              <a:p>
                <a:r>
                  <a:rPr 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Bezout</a:t>
                </a: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Disconnected: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+1</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cs typeface="Calibri" panose="020F0502020204030204" pitchFamily="34" charset="0"/>
                              </a:rPr>
                              <m:t>1</m:t>
                            </m:r>
                          </m:sub>
                        </m:sSub>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b>
                        </m:sSub>
                      </m:sub>
                    </m:sSub>
                  </m:oMath>
                </a14:m>
                <a:r>
                  <a:rPr lang="en-US" sz="2000" dirty="0">
                    <a:latin typeface="Calibri" panose="020F0502020204030204" pitchFamily="34" charset="0"/>
                    <a:cs typeface="Calibri" panose="020F0502020204030204" pitchFamily="34" charset="0"/>
                  </a:rPr>
                  <a:t>,</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2</m:t>
                        </m:r>
                      </m:sub>
                    </m:sSub>
                    <m:d>
                      <m:dPr>
                        <m:begChr m:val="|"/>
                        <m:endChr m:val="|"/>
                        <m:ctrlPr>
                          <a:rPr lang="en-US" sz="2000" b="0" i="1" dirty="0" smtClean="0">
                            <a:latin typeface="Cambria Math" panose="02040503050406030204" pitchFamily="18" charset="0"/>
                            <a:cs typeface="Calibri" panose="020F0502020204030204" pitchFamily="34" charset="0"/>
                          </a:rPr>
                        </m:ctrlPr>
                      </m:dPr>
                      <m:e>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1</m:t>
                            </m:r>
                          </m:sub>
                        </m:sSub>
                      </m:e>
                    </m:d>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−1</m:t>
                    </m:r>
                  </m:oMath>
                </a14:m>
                <a:endParaRPr lang="en-US" sz="2400" dirty="0">
                  <a:latin typeface="Calibri" panose="020F0502020204030204" pitchFamily="34" charset="0"/>
                  <a:cs typeface="Calibri" panose="020F0502020204030204" pitchFamily="34" charset="0"/>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09600" y="1371600"/>
                <a:ext cx="7848600" cy="4876800"/>
              </a:xfrm>
              <a:blipFill>
                <a:blip r:embed="rId3"/>
                <a:stretch>
                  <a:fillRect l="-808" t="-1558"/>
                </a:stretch>
              </a:blipFill>
            </p:spPr>
            <p:txBody>
              <a:bodyPr/>
              <a:lstStyle/>
              <a:p>
                <a:r>
                  <a:rPr 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381000"/>
            <a:ext cx="7772400" cy="838200"/>
          </a:xfrm>
        </p:spPr>
        <p:txBody>
          <a:bodyPr/>
          <a:lstStyle/>
          <a:p>
            <a:r>
              <a:rPr lang="en-US" sz="3600" dirty="0"/>
              <a:t>Group order and </a:t>
            </a:r>
            <a:r>
              <a:rPr lang="en-US" sz="3600" dirty="0" err="1"/>
              <a:t>Hasse</a:t>
            </a:r>
            <a:endParaRPr lang="en-US" sz="3600" dirty="0"/>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057400"/>
                <a:ext cx="8039100" cy="4038600"/>
              </a:xfrm>
            </p:spPr>
            <p:txBody>
              <a:bodyPr/>
              <a:lstStyle/>
              <a:p>
                <a:pPr>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𝐸</m:t>
                        </m:r>
                      </m:e>
                      <m:sub>
                        <m:r>
                          <a:rPr lang="en-US" sz="2400" b="0" i="1" dirty="0" smtClean="0">
                            <a:latin typeface="Cambria Math" panose="02040503050406030204" pitchFamily="18" charset="0"/>
                            <a:cs typeface="Calibri" panose="020F0502020204030204" pitchFamily="34" charset="0"/>
                          </a:rPr>
                          <m:t>𝑞</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𝑏</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𝑞</m:t>
                    </m:r>
                    <m:r>
                      <a:rPr lang="en-US" sz="2400" i="1"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𝑡</m:t>
                    </m:r>
                  </m:oMath>
                </a14:m>
                <a:endParaRPr lang="en-US" sz="2400" dirty="0">
                  <a:latin typeface="Calibri" panose="020F0502020204030204" pitchFamily="34" charset="0"/>
                  <a:cs typeface="Calibri" panose="020F0502020204030204" pitchFamily="34" charset="0"/>
                </a:endParaRPr>
              </a:p>
              <a:p>
                <a:pPr lvl="1">
                  <a:lnSpc>
                    <a:spcPct val="90000"/>
                  </a:lnSpc>
                  <a:spcBef>
                    <a:spcPts val="200"/>
                  </a:spcBef>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𝑗</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𝑡</m:t>
                    </m:r>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𝑗</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𝑞</m:t>
                    </m:r>
                    <m:r>
                      <a:rPr lang="en-US" sz="2400" i="1" dirty="0">
                        <a:latin typeface="Cambria Math" panose="02040503050406030204" pitchFamily="18" charset="0"/>
                        <a:cs typeface="Calibri" panose="020F0502020204030204" pitchFamily="34" charset="0"/>
                      </a:rPr>
                      <m:t>=0</m:t>
                    </m:r>
                  </m:oMath>
                </a14:m>
                <a:endParaRPr lang="en-US" sz="24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𝑡</m:t>
                    </m:r>
                    <m:r>
                      <a:rPr lang="en-US" sz="2400" i="1" dirty="0" smtClean="0">
                        <a:latin typeface="Cambria Math" panose="02040503050406030204" pitchFamily="18" charset="0"/>
                        <a:cs typeface="Calibri" panose="020F0502020204030204" pitchFamily="34" charset="0"/>
                      </a:rPr>
                      <m:t>|≦√2</m:t>
                    </m:r>
                    <m:r>
                      <a:rPr lang="en-US" sz="2400" i="1" dirty="0" smtClean="0">
                        <a:latin typeface="Cambria Math" panose="02040503050406030204" pitchFamily="18" charset="0"/>
                        <a:cs typeface="Calibri" panose="020F0502020204030204" pitchFamily="34" charset="0"/>
                      </a:rPr>
                      <m:t>𝑞</m:t>
                    </m:r>
                  </m:oMath>
                </a14:m>
                <a:endParaRPr lang="en-US" sz="24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𝐺</m:t>
                    </m:r>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𝐸</m:t>
                        </m:r>
                      </m:e>
                      <m:sub>
                        <m:r>
                          <a:rPr lang="en-US" sz="2400" b="0" i="1" dirty="0" smtClean="0">
                            <a:latin typeface="Cambria Math" panose="02040503050406030204" pitchFamily="18" charset="0"/>
                            <a:cs typeface="Calibri" panose="020F0502020204030204" pitchFamily="34" charset="0"/>
                          </a:rPr>
                          <m:t>𝑝</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𝑏</m:t>
                    </m:r>
                    <m:r>
                      <a:rPr lang="en-US" sz="2400" i="1" dirty="0">
                        <a:latin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400" i="1" dirty="0">
                            <a:latin typeface="Cambria Math" panose="02040503050406030204" pitchFamily="18" charset="0"/>
                            <a:cs typeface="Calibri" panose="020F0502020204030204" pitchFamily="34" charset="0"/>
                          </a:rPr>
                          <m:t>𝑛</m:t>
                        </m:r>
                      </m:sub>
                    </m:sSub>
                    <m:r>
                      <a:rPr lang="en-US" sz="2400" i="1" dirty="0">
                        <a:latin typeface="Cambria Math" panose="02040503050406030204" pitchFamily="18" charset="0"/>
                        <a:ea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400" i="1" dirty="0">
                            <a:latin typeface="Cambria Math" panose="02040503050406030204" pitchFamily="18" charset="0"/>
                            <a:cs typeface="Calibri" panose="020F0502020204030204" pitchFamily="34" charset="0"/>
                          </a:rPr>
                          <m:t>𝑛</m:t>
                        </m:r>
                      </m:sub>
                    </m:sSub>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𝑛</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𝑝</m:t>
                    </m:r>
                    <m:r>
                      <a:rPr lang="en-US" sz="2400" i="1" dirty="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Used proving endomorphisms.</a:t>
                </a:r>
              </a:p>
              <a:p>
                <a:pPr>
                  <a:lnSpc>
                    <a:spcPct val="90000"/>
                  </a:lnSpc>
                  <a:spcBef>
                    <a:spcPts val="200"/>
                  </a:spcBef>
                </a:pPr>
                <a:r>
                  <a:rPr lang="en-US" sz="2400" dirty="0">
                    <a:latin typeface="Calibri" panose="020F0502020204030204" pitchFamily="34" charset="0"/>
                    <a:cs typeface="Calibri" panose="020F0502020204030204" pitchFamily="34" charset="0"/>
                  </a:rPr>
                  <a:t>Let E be an elliptic curve over K and n a positive integer.  If char(K) does not divided n or is 0, then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 </m:t>
                    </m:r>
                    <m:sSub>
                      <m:sSubPr>
                        <m:ctrlPr>
                          <a:rPr lang="en-US" sz="2400" i="1" dirty="0" smtClean="0">
                            <a:latin typeface="Cambria Math" panose="02040503050406030204" pitchFamily="18" charset="0"/>
                            <a:cs typeface="Calibri" panose="020F0502020204030204" pitchFamily="34" charset="0"/>
                          </a:rPr>
                        </m:ctrlPr>
                      </m:sSubPr>
                      <m:e>
                        <m:r>
                          <a:rPr lang="en-US" sz="2400" i="1" dirty="0" smtClean="0">
                            <a:latin typeface="Cambria Math" panose="02040503050406030204" pitchFamily="18" charset="0"/>
                            <a:ea typeface="Cambria Math" panose="02040503050406030204" pitchFamily="18" charset="0"/>
                            <a:cs typeface="Calibri" panose="020F0502020204030204" pitchFamily="34" charset="0"/>
                          </a:rPr>
                          <m:t>ℤ</m:t>
                        </m:r>
                      </m:e>
                      <m:sub>
                        <m:r>
                          <a:rPr lang="en-US" sz="2400" b="0" i="1" dirty="0" smtClean="0">
                            <a:latin typeface="Cambria Math" panose="02040503050406030204" pitchFamily="18" charset="0"/>
                            <a:cs typeface="Calibri" panose="020F0502020204030204" pitchFamily="34" charset="0"/>
                          </a:rPr>
                          <m:t>𝑛</m:t>
                        </m:r>
                      </m:sub>
                    </m:sSub>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400" i="1" dirty="0">
                            <a:latin typeface="Cambria Math" panose="02040503050406030204" pitchFamily="18" charset="0"/>
                            <a:cs typeface="Calibri" panose="020F0502020204030204" pitchFamily="34" charset="0"/>
                          </a:rPr>
                          <m:t>𝑛</m:t>
                        </m:r>
                      </m:sub>
                    </m:sSub>
                  </m:oMath>
                </a14:m>
                <a:r>
                  <a:rPr lang="en-US" sz="2400" dirty="0">
                    <a:latin typeface="Calibri" panose="020F0502020204030204" pitchFamily="34" charset="0"/>
                    <a:cs typeface="Calibri" panose="020F0502020204030204" pitchFamily="34" charset="0"/>
                  </a:rPr>
                  <a:t>.</a:t>
                </a:r>
              </a:p>
              <a:p>
                <a:pPr>
                  <a:lnSpc>
                    <a:spcPct val="90000"/>
                  </a:lnSpc>
                  <a:spcBef>
                    <a:spcPts val="200"/>
                  </a:spcBef>
                </a:pPr>
                <a:r>
                  <a:rPr lang="en-US" sz="2400" dirty="0">
                    <a:latin typeface="Calibri" panose="020F0502020204030204" pitchFamily="34" charset="0"/>
                    <a:cs typeface="Calibri" panose="020F0502020204030204" pitchFamily="34" charset="0"/>
                  </a:rPr>
                  <a:t>Twist: </a:t>
                </a: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m:t>
                    </m:r>
                    <m:r>
                      <a:rPr lang="en-US" sz="2400" i="1" baseline="30000" dirty="0">
                        <a:latin typeface="Cambria Math" panose="02040503050406030204" pitchFamily="18" charset="0"/>
                        <a:cs typeface="Calibri" panose="020F0502020204030204" pitchFamily="34" charset="0"/>
                      </a:rPr>
                      <m:t>3</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cs typeface="Calibri" panose="020F0502020204030204" pitchFamily="34" charset="0"/>
                          </a:rPr>
                          <m:t>𝐸</m:t>
                        </m:r>
                      </m:e>
                      <m:sub>
                        <m:r>
                          <a:rPr lang="en-US" sz="2400" i="1" dirty="0">
                            <a:latin typeface="Cambria Math" panose="02040503050406030204" pitchFamily="18" charset="0"/>
                            <a:cs typeface="Calibri" panose="020F0502020204030204" pitchFamily="34" charset="0"/>
                          </a:rPr>
                          <m:t>𝑝</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cs typeface="Calibri" panose="020F0502020204030204" pitchFamily="34" charset="0"/>
                          </a:rPr>
                          <m:t>𝐸</m:t>
                        </m:r>
                      </m:e>
                      <m:sub>
                        <m:r>
                          <a:rPr lang="en-US" sz="2400" i="1" dirty="0">
                            <a:latin typeface="Cambria Math" panose="02040503050406030204" pitchFamily="18" charset="0"/>
                            <a:cs typeface="Calibri" panose="020F0502020204030204" pitchFamily="34" charset="0"/>
                          </a:rPr>
                          <m:t>𝑝</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𝑝</m:t>
                    </m:r>
                    <m:r>
                      <a:rPr lang="en-US" sz="2400" i="1" dirty="0">
                        <a:latin typeface="Cambria Math" panose="02040503050406030204" pitchFamily="18" charset="0"/>
                        <a:cs typeface="Calibri" panose="020F0502020204030204" pitchFamily="34" charset="0"/>
                      </a:rPr>
                      <m:t>+2</m:t>
                    </m:r>
                  </m:oMath>
                </a14:m>
                <a:endParaRPr lang="en-US" sz="2400" dirty="0">
                  <a:latin typeface="Calibri" panose="020F0502020204030204" pitchFamily="34" charset="0"/>
                  <a:cs typeface="Calibri" panose="020F0502020204030204" pitchFamily="34" charset="0"/>
                </a:endParaRPr>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057400"/>
                <a:ext cx="8039100" cy="4038600"/>
              </a:xfrm>
              <a:blipFill>
                <a:blip r:embed="rId3"/>
                <a:stretch>
                  <a:fillRect l="-1264" t="-627"/>
                </a:stretch>
              </a:blipFill>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64067" y="22098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64067" y="2209800"/>
                <a:ext cx="8077200" cy="3200400"/>
              </a:xfrm>
              <a:blipFill>
                <a:blip r:embed="rId3"/>
                <a:stretch>
                  <a:fillRect l="-785"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304800"/>
            <a:ext cx="7772400" cy="762000"/>
          </a:xfrm>
        </p:spPr>
        <p:txBody>
          <a:bodyPr/>
          <a:lstStyle/>
          <a:p>
            <a:r>
              <a:rPr lang="en-US" sz="3600" dirty="0"/>
              <a:t>Elliptic Curve Discrete Log Problem</a:t>
            </a:r>
          </a:p>
        </p:txBody>
      </p:sp>
      <mc:AlternateContent xmlns:mc="http://schemas.openxmlformats.org/markup-compatibility/2006" xmlns:a14="http://schemas.microsoft.com/office/drawing/2010/main">
        <mc:Choice Requires="a14">
          <p:sp>
            <p:nvSpPr>
              <p:cNvPr id="107525" name="Rectangle 3"/>
              <p:cNvSpPr>
                <a:spLocks noGrp="1" noChangeArrowheads="1"/>
              </p:cNvSpPr>
              <p:nvPr>
                <p:ph type="body" idx="1"/>
              </p:nvPr>
            </p:nvSpPr>
            <p:spPr>
              <a:xfrm>
                <a:off x="381000" y="2286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err="1">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we can write k as powers of 2 and multiply P by k in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r>
                      <m:rPr>
                        <m:sty m:val="p"/>
                      </m:rPr>
                      <a:rPr lang="en-US" sz="2000" i="1" dirty="0" err="1">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)3 </m:t>
                    </m:r>
                  </m:oMath>
                </a14:m>
                <a:r>
                  <a:rPr lang="en-US" sz="2000" dirty="0">
                    <a:latin typeface="Calibri" panose="020F0502020204030204" pitchFamily="34" charset="0"/>
                    <a:cs typeface="Calibri" panose="020F0502020204030204" pitchFamily="34" charset="0"/>
                    <a:sym typeface="Symbol" pitchFamily="18" charset="2"/>
                  </a:rPr>
                  <a:t>time.  For example,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40</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(25+23)</m:t>
                    </m:r>
                    <m:r>
                      <a:rPr lang="en-US" sz="2000" i="1" dirty="0">
                        <a:latin typeface="Cambria Math" panose="02040503050406030204" pitchFamily="18" charset="0"/>
                        <a:cs typeface="Calibri" panose="020F0502020204030204" pitchFamily="34" charset="0"/>
                        <a:sym typeface="Symbol" pitchFamily="18" charset="2"/>
                      </a:rPr>
                      <m:t>𝑃</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107525" name="Rectangle 3"/>
              <p:cNvSpPr>
                <a:spLocks noGrp="1" noRot="1" noChangeAspect="1" noMove="1" noResize="1" noEditPoints="1" noAdjustHandles="1" noChangeArrowheads="1" noChangeShapeType="1" noTextEdit="1"/>
              </p:cNvSpPr>
              <p:nvPr>
                <p:ph type="body" idx="1"/>
              </p:nvPr>
            </p:nvSpPr>
            <p:spPr>
              <a:xfrm>
                <a:off x="381000" y="2286000"/>
                <a:ext cx="8382000" cy="3200400"/>
              </a:xfrm>
              <a:blipFill>
                <a:blip r:embed="rId2"/>
                <a:stretch>
                  <a:fillRect l="-908" t="-118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Baby step, giant step</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oMath>
                </a14:m>
                <a:r>
                  <a:rPr lang="en-US" sz="2000" dirty="0">
                    <a:latin typeface="Calibri" panose="020F0502020204030204" pitchFamily="34" charset="0"/>
                    <a:cs typeface="Calibri" panose="020F0502020204030204" pitchFamily="34" charset="0"/>
                  </a:rPr>
                  <a:t>.  There is a general attack just like in DLP called the Baby Step – Giant Step Attack.  It takes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oMath>
                </a14:m>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𝑅</m:t>
                    </m:r>
                    <m:r>
                      <a:rPr lang="en-US" sz="2000" i="1" baseline="-25000"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=1,2,…,</m:t>
                    </m:r>
                    <m:r>
                      <a:rPr lang="en-US" sz="2000" i="1" dirty="0">
                        <a:latin typeface="Cambria Math" panose="02040503050406030204" pitchFamily="18" charset="0"/>
                        <a:cs typeface="Calibri" panose="020F0502020204030204" pitchFamily="34" charset="0"/>
                      </a:rPr>
                      <m:t>𝑀</m:t>
                    </m:r>
                  </m:oMath>
                </a14:m>
                <a:r>
                  <a:rPr lang="en-US" sz="2000" dirty="0">
                    <a:latin typeface="Calibri" panose="020F0502020204030204" pitchFamily="34" charset="0"/>
                    <a:cs typeface="Calibri" panose="020F0502020204030204" pitchFamily="34" charset="0"/>
                  </a:rPr>
                  <a:t>.  Store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a:t>
                </a:r>
                <a14:m>
                  <m:oMath xmlns:m="http://schemas.openxmlformats.org/officeDocument/2006/math">
                    <m:r>
                      <a:rPr lang="en-US" sz="2000" i="1" dirty="0" smtClean="0">
                        <a:latin typeface="Cambria Math" panose="02040503050406030204" pitchFamily="18" charset="0"/>
                        <a:cs typeface="Calibri" panose="020F0502020204030204" pitchFamily="34" charset="0"/>
                      </a:rPr>
                      <m:t>𝑆</m:t>
                    </m:r>
                    <m:r>
                      <a:rPr lang="en-US" sz="2000" i="1" baseline="-25000"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1,2,…,</m:t>
                    </m:r>
                    <m:r>
                      <a:rPr lang="en-US" sz="2000" i="1" dirty="0">
                        <a:latin typeface="Cambria Math" panose="02040503050406030204" pitchFamily="18" charset="0"/>
                        <a:cs typeface="Calibri" panose="020F0502020204030204" pitchFamily="34" charset="0"/>
                      </a:rPr>
                      <m:t>𝑀</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check table if</a:t>
                </a:r>
              </a:p>
              <a:p>
                <a:pPr marL="1409700" lvl="2" indent="-609600">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𝑆</m:t>
                    </m:r>
                    <m:r>
                      <a:rPr lang="en-US" sz="2000" i="1" baseline="-25000"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𝑅</m:t>
                    </m:r>
                    <m:r>
                      <a:rPr lang="en-US" sz="2000" i="1" baseline="-25000"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266700" y="1829790"/>
                <a:ext cx="8610600" cy="4648200"/>
              </a:xfrm>
              <a:blipFill>
                <a:blip r:embed="rId2"/>
                <a:stretch>
                  <a:fillRect l="-885" t="-817" r="-442"/>
                </a:stretch>
              </a:blipFill>
            </p:spPr>
            <p:txBody>
              <a:bodyPr/>
              <a:lstStyle/>
              <a:p>
                <a:r>
                  <a:rPr 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mc:AlternateContent xmlns:mc="http://schemas.openxmlformats.org/markup-compatibility/2006" xmlns:a14="http://schemas.microsoft.com/office/drawing/2010/main">
        <mc:Choice Requires="a14">
          <p:sp>
            <p:nvSpPr>
              <p:cNvPr id="84996" name="Rectangle 2"/>
              <p:cNvSpPr>
                <a:spLocks noGrp="1" noChangeArrowheads="1"/>
              </p:cNvSpPr>
              <p:nvPr>
                <p:ph type="title"/>
              </p:nvPr>
            </p:nvSpPr>
            <p:spPr>
              <a:xfrm>
                <a:off x="304800" y="304800"/>
                <a:ext cx="8534400" cy="838200"/>
              </a:xfrm>
            </p:spPr>
            <p:txBody>
              <a:bodyPr/>
              <a:lstStyle/>
              <a:p>
                <a:r>
                  <a:rPr lang="en-US" sz="3600" dirty="0"/>
                  <a:t>Special Attacks on discrete log in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𝑞</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m:t>
                    </m:r>
                  </m:oMath>
                </a14:m>
                <a:endParaRPr lang="en-US" sz="3600" dirty="0"/>
              </a:p>
            </p:txBody>
          </p:sp>
        </mc:Choice>
        <mc:Fallback xmlns="">
          <p:sp>
            <p:nvSpPr>
              <p:cNvPr id="84996" name="Rectangle 2"/>
              <p:cNvSpPr>
                <a:spLocks noGrp="1" noRot="1" noChangeAspect="1" noMove="1" noResize="1" noEditPoints="1" noAdjustHandles="1" noChangeArrowheads="1" noChangeShapeType="1" noTextEdit="1"/>
              </p:cNvSpPr>
              <p:nvPr>
                <p:ph type="title"/>
              </p:nvPr>
            </p:nvSpPr>
            <p:spPr>
              <a:xfrm>
                <a:off x="304800" y="304800"/>
                <a:ext cx="8534400" cy="838200"/>
              </a:xfrm>
              <a:blipFill>
                <a:blip r:embed="rId3"/>
                <a:stretch>
                  <a:fillRect t="-32836" b="-38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865489"/>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a:t>
                </a:r>
                <a14:m>
                  <m:oMath xmlns:m="http://schemas.openxmlformats.org/officeDocument/2006/math">
                    <m:r>
                      <a:rPr lang="en-US" sz="2000" i="1" dirty="0" smtClean="0">
                        <a:latin typeface="Cambria Math" panose="02040503050406030204" pitchFamily="18" charset="0"/>
                        <a:cs typeface="Calibri" panose="020F0502020204030204" pitchFamily="34" charset="0"/>
                      </a:rPr>
                      <m:t>&gt;</m:t>
                    </m:r>
                    <m:r>
                      <a:rPr lang="en-US" sz="2000" i="1" dirty="0">
                        <a:latin typeface="Cambria Math" panose="02040503050406030204" pitchFamily="18" charset="0"/>
                        <a:cs typeface="Calibri" panose="020F0502020204030204" pitchFamily="34" charset="0"/>
                      </a:rPr>
                      <m:t>𝑘</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m:rPr>
                        <m:sty m:val="p"/>
                      </m:rPr>
                      <a:rPr lang="en-US" sz="2000" i="1" dirty="0">
                        <a:latin typeface="Cambria Math" panose="02040503050406030204" pitchFamily="18" charset="0"/>
                        <a:cs typeface="Calibri" panose="020F0502020204030204" pitchFamily="34" charset="0"/>
                      </a:rPr>
                      <m:t>lg</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so we can avoid this attack if the smallest l: q</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865489"/>
                <a:ext cx="8610600" cy="4724400"/>
              </a:xfrm>
              <a:blipFill>
                <a:blip r:embed="rId4"/>
                <a:stretch>
                  <a:fillRect l="-1178" t="-1609" r="-1031"/>
                </a:stretch>
              </a:blipFill>
            </p:spPr>
            <p:txBody>
              <a:bodyPr/>
              <a:lstStyle/>
              <a:p>
                <a:r>
                  <a:rPr 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152400"/>
            <a:ext cx="7772400" cy="838200"/>
          </a:xfrm>
        </p:spPr>
        <p:txBody>
          <a:bodyPr/>
          <a:lstStyle/>
          <a:p>
            <a:r>
              <a:rPr lang="en-US" sz="3600" dirty="0"/>
              <a:t>Elliptic curve El </a:t>
            </a:r>
            <a:r>
              <a:rPr lang="en-US" sz="3600" dirty="0" err="1"/>
              <a:t>Gamal</a:t>
            </a:r>
            <a:endParaRPr lang="en-US" sz="3600" dirty="0"/>
          </a:p>
        </p:txBody>
      </p:sp>
      <mc:AlternateContent xmlns:mc="http://schemas.openxmlformats.org/markup-compatibility/2006" xmlns:a14="http://schemas.microsoft.com/office/drawing/2010/main">
        <mc:Choice Requires="a14">
          <p:sp>
            <p:nvSpPr>
              <p:cNvPr id="109573" name="Rectangle 3"/>
              <p:cNvSpPr>
                <a:spLocks noGrp="1" noChangeArrowheads="1"/>
              </p:cNvSpPr>
              <p:nvPr>
                <p:ph type="body" idx="1"/>
              </p:nvPr>
            </p:nvSpPr>
            <p:spPr>
              <a:xfrm>
                <a:off x="304800" y="1762125"/>
                <a:ext cx="8153400" cy="4714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𝐺</m:t>
                    </m:r>
                  </m:oMath>
                </a14:m>
                <a:r>
                  <a:rPr lang="en-US" sz="2000" dirty="0">
                    <a:latin typeface="Calibri" panose="020F0502020204030204" pitchFamily="34" charset="0"/>
                    <a:cs typeface="Calibri" panose="020F0502020204030204" pitchFamily="34" charset="0"/>
                  </a:rPr>
                  <a:t> and</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𝑘𝐺</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𝑟𝐺</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𝑚</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𝑟𝑃𝐴</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𝑘𝐺</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smtClean="0">
                        <a:latin typeface="Cambria Math" panose="02040503050406030204" pitchFamily="18" charset="0"/>
                        <a:ea typeface="Gulim" pitchFamily="34" charset="-127"/>
                        <a:cs typeface="Calibri" panose="020F0502020204030204" pitchFamily="34" charset="0"/>
                      </a:rPr>
                      <m:t>𝑃𝑚</m:t>
                    </m:r>
                  </m:oMath>
                </a14:m>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mc:Choice>
        <mc:Fallback xmlns="">
          <p:sp>
            <p:nvSpPr>
              <p:cNvPr id="109573" name="Rectangle 3"/>
              <p:cNvSpPr>
                <a:spLocks noGrp="1" noRot="1" noChangeAspect="1" noMove="1" noResize="1" noEditPoints="1" noAdjustHandles="1" noChangeArrowheads="1" noChangeShapeType="1" noTextEdit="1"/>
              </p:cNvSpPr>
              <p:nvPr>
                <p:ph type="body" idx="1"/>
              </p:nvPr>
            </p:nvSpPr>
            <p:spPr>
              <a:xfrm>
                <a:off x="304800" y="1762125"/>
                <a:ext cx="8153400" cy="4714875"/>
              </a:xfrm>
              <a:blipFill>
                <a:blip r:embed="rId2"/>
                <a:stretch>
                  <a:fillRect l="-778" t="-1609" r="-1244"/>
                </a:stretch>
              </a:blipFill>
            </p:spPr>
            <p:txBody>
              <a:bodyPr/>
              <a:lstStyle/>
              <a:p>
                <a:r>
                  <a:rPr 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latin typeface="Calibri" panose="020F0502020204030204" pitchFamily="34" charset="0"/>
                <a:cs typeface="Calibri" panose="020F0502020204030204" pitchFamily="34" charset="0"/>
              </a:rPr>
              <a:t>Embedding m in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q</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304800" y="2057400"/>
                <a:ext cx="8382000" cy="3556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𝑎𝑛𝑑</m:t>
                    </m:r>
                    <m:r>
                      <a:rPr lang="en-US" sz="2000" i="1" dirty="0" smtClean="0">
                        <a:latin typeface="Cambria Math" panose="02040503050406030204" pitchFamily="18" charset="0"/>
                        <a:cs typeface="Calibri" panose="020F0502020204030204" pitchFamily="34" charset="0"/>
                      </a:rPr>
                      <m:t> 0</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𝑀</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𝑀</m:t>
                    </m:r>
                    <m:r>
                      <a:rPr lang="en-US" sz="2000" i="1" dirty="0">
                        <a:latin typeface="Cambria Math" panose="02040503050406030204" pitchFamily="18" charset="0"/>
                        <a:cs typeface="Calibri" panose="020F0502020204030204" pitchFamily="34" charset="0"/>
                        <a:sym typeface="Symbol" pitchFamily="18" charset="2"/>
                      </a:rPr>
                      <m:t>𝜅</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cs typeface="Calibri" panose="020F0502020204030204" pitchFamily="34" charset="0"/>
                            <a:sym typeface="Symbol" pitchFamily="18" charset="2"/>
                          </a:rPr>
                          <m:t>−1</m:t>
                        </m:r>
                      </m:sub>
                    </m:sSub>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𝑝</m:t>
                        </m:r>
                      </m:e>
                      <m:sup>
                        <m:r>
                          <a:rPr lang="en-US" sz="2000" b="0" i="1" dirty="0" smtClean="0">
                            <a:latin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cs typeface="Calibri" panose="020F0502020204030204" pitchFamily="34" charset="0"/>
                            <a:sym typeface="Symbol" pitchFamily="18" charset="2"/>
                          </a:rPr>
                          <m:t>−1</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0</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𝜅</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𝑗</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𝑥𝑎</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𝜅</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discarding j.</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baseline="-25000"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304800" y="2057400"/>
                <a:ext cx="8382000" cy="3556000"/>
              </a:xfrm>
              <a:blipFill>
                <a:blip r:embed="rId2"/>
                <a:stretch>
                  <a:fillRect l="-758" t="-2135"/>
                </a:stretch>
              </a:blipFill>
            </p:spPr>
            <p:txBody>
              <a:bodyPr/>
              <a:lstStyle/>
              <a:p>
                <a:r>
                  <a:rPr 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t>Putting it all together: EC El Gamal</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8831</m:t>
                    </m:r>
                    <m:r>
                      <a:rPr lang="en-US" sz="2000" i="1" dirty="0">
                        <a:latin typeface="Cambria Math" panose="02040503050406030204" pitchFamily="18" charset="0"/>
                        <a:cs typeface="Calibri" panose="020F0502020204030204" pitchFamily="34" charset="0"/>
                      </a:rPr>
                      <m:t>(3,45)</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=(4,11),</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=3, </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𝑎𝐺</m:t>
                    </m:r>
                    <m:r>
                      <a:rPr lang="en-US" sz="2000" i="1" dirty="0">
                        <a:latin typeface="Cambria Math" panose="02040503050406030204" pitchFamily="18" charset="0"/>
                        <a:cs typeface="Calibri" panose="020F0502020204030204" pitchFamily="34" charset="0"/>
                        <a:sym typeface="Symbol" pitchFamily="18" charset="2"/>
                      </a:rPr>
                      <m:t>=(413,1808)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=8, </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(5415, 6321)</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+ 8</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 [ (5415,6321), (6626,3576)]</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3 (5415, 6321)= (673, 146)</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(6626,3576)−(673,146)= (6626,3576)+(673,−146)=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685800" y="2057400"/>
                <a:ext cx="8153400" cy="4114800"/>
              </a:xfrm>
              <a:blipFill>
                <a:blip r:embed="rId2"/>
                <a:stretch>
                  <a:fillRect l="-935" t="-1846"/>
                </a:stretch>
              </a:blipFill>
            </p:spPr>
            <p:txBody>
              <a:bodyPr/>
              <a:lstStyle/>
              <a:p>
                <a:r>
                  <a:rPr 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t>Putting it all together: ECDH</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7311</m:t>
                    </m:r>
                    <m:r>
                      <a:rPr lang="en-US" sz="2000" i="1" dirty="0">
                        <a:latin typeface="Cambria Math" panose="02040503050406030204" pitchFamily="18" charset="0"/>
                        <a:cs typeface="Calibri" panose="020F0502020204030204" pitchFamily="34" charset="0"/>
                      </a:rPr>
                      <m:t>(1,7206)</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=(3,5)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𝑎𝐺</m:t>
                    </m:r>
                    <m:r>
                      <a:rPr lang="en-US" sz="2000" i="1" dirty="0" smtClean="0">
                        <a:latin typeface="Cambria Math" panose="02040503050406030204" pitchFamily="18" charset="0"/>
                        <a:cs typeface="Calibri" panose="020F0502020204030204" pitchFamily="34" charset="0"/>
                        <a:sym typeface="Symbol" pitchFamily="18" charset="2"/>
                      </a:rPr>
                      <m:t>= (1794,6375)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(3861,1242)</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23(1794, 6375)= (1472, 2098)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12 (3861,1242)= (1472, 2098)</m:t>
                    </m:r>
                  </m:oMath>
                </a14:m>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571500" y="2209800"/>
                <a:ext cx="8001000" cy="2895600"/>
              </a:xfrm>
              <a:blipFill>
                <a:blip r:embed="rId2"/>
                <a:stretch>
                  <a:fillRect l="-952" t="-2620"/>
                </a:stretch>
              </a:blipFill>
            </p:spPr>
            <p:txBody>
              <a:bodyPr/>
              <a:lstStyle/>
              <a:p>
                <a:r>
                  <a:rPr 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76250" y="1371600"/>
                <a:ext cx="8115300" cy="5105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find the rational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m:t>
                    </m:r>
                    <m:r>
                      <a:rPr lang="en-US" sz="2000" i="1" dirty="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𝑑</m:t>
                    </m:r>
                  </m:oMath>
                </a14:m>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or find the rational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𝑔</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−1=0</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+1))2=1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+1) </m:t>
                    </m:r>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+2 (</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 </m:t>
                    </m:r>
                    <m:r>
                      <a:rPr lang="en-US" sz="1800" i="1" dirty="0">
                        <a:latin typeface="Cambria Math" panose="02040503050406030204" pitchFamily="18" charset="0"/>
                        <a:cs typeface="Calibri" panose="020F0502020204030204" pitchFamily="34" charset="0"/>
                        <a:sym typeface="Wingdings" pitchFamily="2" charset="2"/>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m:t>
                    </m:r>
                  </m:oMath>
                </a14:m>
                <a:r>
                  <a:rPr lang="en-US" sz="1800" dirty="0">
                    <a:latin typeface="Calibri" panose="020F0502020204030204" pitchFamily="34" charset="0"/>
                    <a:cs typeface="Calibri" panose="020F0502020204030204" pitchFamily="34" charset="0"/>
                  </a:rPr>
                  <a:t>.  Completing the square and simplifying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 2</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±(1−5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substituting in the linear equation,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±(2</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76250" y="1371600"/>
                <a:ext cx="8115300" cy="5105400"/>
              </a:xfrm>
              <a:blipFill>
                <a:blip r:embed="rId3"/>
                <a:stretch>
                  <a:fillRect l="-781" t="-1489" r="-1094"/>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4</m:t>
                    </m:r>
                    <m:r>
                      <a:rPr lang="en-US" altLang="ko-KR" sz="2000" i="1" dirty="0">
                        <a:latin typeface="Cambria Math" panose="02040503050406030204" pitchFamily="18" charset="0"/>
                        <a:ea typeface="Gulim" pitchFamily="34" charset="-127"/>
                        <a:cs typeface="Calibri" panose="020F0502020204030204" pitchFamily="34" charset="0"/>
                      </a:rPr>
                      <m:t>𝑎</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+27</m:t>
                    </m:r>
                    <m:r>
                      <a:rPr lang="en-US" altLang="ko-KR" sz="2000" i="1" dirty="0">
                        <a:latin typeface="Cambria Math" panose="02040503050406030204" pitchFamily="18" charset="0"/>
                        <a:ea typeface="Gulim" pitchFamily="34" charset="-127"/>
                        <a:cs typeface="Calibri" panose="020F0502020204030204" pitchFamily="34" charset="0"/>
                      </a:rPr>
                      <m:t>𝑏</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sz="2000" i="1" dirty="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0</m:t>
                    </m:r>
                  </m:oMath>
                </a14:m>
                <a:endParaRPr lang="en-US" altLang="ko-KR" sz="2000" dirty="0">
                  <a:latin typeface="Calibri" panose="020F0502020204030204" pitchFamily="34" charset="0"/>
                  <a:ea typeface="Gulim" pitchFamily="34" charset="-127"/>
                  <a:cs typeface="Calibri" panose="020F0502020204030204" pitchFamily="34" charset="0"/>
                </a:endParaRP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304800" y="1676400"/>
                <a:ext cx="8534400" cy="3962400"/>
              </a:xfrm>
              <a:blipFill>
                <a:blip r:embed="rId2"/>
                <a:stretch>
                  <a:fillRect l="-744" t="-958"/>
                </a:stretch>
              </a:blipFill>
            </p:spPr>
            <p:txBody>
              <a:bodyPr/>
              <a:lstStyle/>
              <a:p>
                <a:r>
                  <a:rPr 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ea typeface="PMingLiU" pitchFamily="18" charset="-120"/>
              </a:rPr>
              <a:t>Curve  selection</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228600" y="18288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𝐹𝑝</m:t>
                    </m:r>
                  </m:oMath>
                </a14:m>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m:t>
                    </m:r>
                  </m:oMath>
                </a14:m>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228600" y="1828800"/>
                <a:ext cx="8686800" cy="4572000"/>
              </a:xfrm>
              <a:blipFill>
                <a:blip r:embed="rId2"/>
                <a:stretch>
                  <a:fillRect l="-876" t="-831"/>
                </a:stretch>
              </a:blipFill>
            </p:spPr>
            <p:txBody>
              <a:bodyPr/>
              <a:lstStyle/>
              <a:p>
                <a:r>
                  <a:rPr 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381000"/>
            <a:ext cx="7772400" cy="838200"/>
          </a:xfrm>
        </p:spPr>
        <p:txBody>
          <a:bodyPr/>
          <a:lstStyle/>
          <a:p>
            <a:r>
              <a:rPr lang="en-US" sz="3600" dirty="0">
                <a:latin typeface="Calibri" panose="020F0502020204030204" pitchFamily="34" charset="0"/>
                <a:cs typeface="Calibri" panose="020F0502020204030204" pitchFamily="34" charset="0"/>
              </a:rPr>
              <a:t>ECC Point Operation Costs and modular operations</a:t>
            </a:r>
          </a:p>
        </p:txBody>
      </p:sp>
      <p:sp>
        <p:nvSpPr>
          <p:cNvPr id="119813" name="Rectangle 3"/>
          <p:cNvSpPr>
            <a:spLocks noGrp="1" noChangeArrowheads="1"/>
          </p:cNvSpPr>
          <p:nvPr>
            <p:ph type="body" idx="1"/>
          </p:nvPr>
        </p:nvSpPr>
        <p:spPr>
          <a:xfrm>
            <a:off x="457200" y="18288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381000" y="2286000"/>
                <a:ext cx="8229600" cy="3200400"/>
              </a:xfrm>
            </p:spPr>
            <p:txBody>
              <a:bodyPr/>
              <a:lstStyle/>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lg</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a:latin typeface="Cambria Math" panose="02040503050406030204" pitchFamily="18" charset="0"/>
                        <a:ea typeface="PMingLiU" pitchFamily="18" charset="-120"/>
                        <a:cs typeface="Calibri" panose="020F0502020204030204" pitchFamily="34" charset="0"/>
                      </a:rPr>
                      <m:t>exp</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baseline="30000" dirty="0">
                        <a:latin typeface="Cambria Math" panose="02040503050406030204" pitchFamily="18" charset="0"/>
                        <a:ea typeface="PMingLiU" pitchFamily="18" charset="-120"/>
                        <a:cs typeface="Calibri" panose="020F0502020204030204" pitchFamily="34" charset="0"/>
                      </a:rPr>
                      <m:t>1/3</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baseline="30000" dirty="0">
                        <a:latin typeface="Cambria Math" panose="02040503050406030204" pitchFamily="18" charset="0"/>
                        <a:ea typeface="PMingLiU" pitchFamily="18" charset="-120"/>
                        <a:cs typeface="Calibri" panose="020F0502020204030204" pitchFamily="34" charset="0"/>
                      </a:rPr>
                      <m:t>2/3</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𝐸𝐶𝐷𝐿𝑃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𝑛</m:t>
                    </m:r>
                    <m:r>
                      <a:rPr lang="en-US" altLang="zh-TW" sz="2000" i="1" dirty="0">
                        <a:latin typeface="Cambria Math" panose="02040503050406030204" pitchFamily="18" charset="0"/>
                        <a:ea typeface="PMingLiU" pitchFamily="18" charset="-120"/>
                        <a:cs typeface="Calibri" panose="020F0502020204030204" pitchFamily="34" charset="0"/>
                      </a:rPr>
                      <m:t>)= 2</m:t>
                    </m:r>
                    <m:r>
                      <a:rPr lang="en-US" altLang="zh-TW" sz="2000" i="1" baseline="30000" dirty="0">
                        <a:latin typeface="Cambria Math" panose="02040503050406030204" pitchFamily="18" charset="0"/>
                        <a:ea typeface="PMingLiU" pitchFamily="18" charset="-120"/>
                        <a:cs typeface="Calibri" panose="020F0502020204030204" pitchFamily="34" charset="0"/>
                      </a:rPr>
                      <m:t>𝑛</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dirty="0" smtClean="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a:rPr lang="en-US" altLang="zh-TW" sz="2000" b="0" i="1" dirty="0" smtClean="0">
                            <a:latin typeface="Cambria Math" panose="02040503050406030204" pitchFamily="18" charset="0"/>
                            <a:ea typeface="PMingLiU" pitchFamily="18" charset="-120"/>
                            <a:cs typeface="Calibri" panose="020F0502020204030204" pitchFamily="34" charset="0"/>
                          </a:rPr>
                          <m:t>𝑁</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1</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m:t>
                        </m:r>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2</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m:t>
                    </m:r>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⁡(2)2/3~4.91</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381000" y="2286000"/>
                <a:ext cx="8229600" cy="3200400"/>
              </a:xfrm>
              <a:blipFill>
                <a:blip r:embed="rId2"/>
                <a:stretch>
                  <a:fillRect l="-924" t="-1186" r="-462"/>
                </a:stretch>
              </a:blipFill>
            </p:spPr>
            <p:txBody>
              <a:bodyPr/>
              <a:lstStyle/>
              <a:p>
                <a:r>
                  <a:rPr 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09600" y="304800"/>
            <a:ext cx="7772400" cy="11430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NIST Curves</a:t>
            </a:r>
          </a:p>
        </p:txBody>
      </p:sp>
      <mc:AlternateContent xmlns:mc="http://schemas.openxmlformats.org/markup-compatibility/2006" xmlns:a14="http://schemas.microsoft.com/office/drawing/2010/main">
        <mc:Choice Requires="a14">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=2192−264−1,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=2224−296+1,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=2256−2224+2192+296−1,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2384−2128− 296+232−1,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521</m:t>
                        </m:r>
                      </m:sup>
                    </m:sSup>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or  binary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 2163, 2233, 2283, 2409, 2</m:t>
                    </m:r>
                    <m:r>
                      <a:rPr lang="en-US" sz="2000" i="1" baseline="30000" dirty="0">
                        <a:latin typeface="Cambria Math" panose="02040503050406030204" pitchFamily="18" charset="0"/>
                        <a:cs typeface="Calibri" panose="020F0502020204030204" pitchFamily="34" charset="0"/>
                      </a:rPr>
                      <m:t>571</m:t>
                    </m:r>
                  </m:oMath>
                </a14:m>
                <a:r>
                  <a:rPr lang="en-US" sz="2000" dirty="0">
                    <a:latin typeface="Calibri" panose="020F0502020204030204" pitchFamily="34" charset="0"/>
                    <a:cs typeface="Calibri" panose="020F0502020204030204" pitchFamily="34" charset="0"/>
                  </a:rPr>
                  <a:t>.  </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t is called the trace of 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[2] =1, </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𝑍𝑛</m:t>
                    </m:r>
                    <m:r>
                      <a:rPr lang="en-US" sz="2000" i="1" baseline="-25000" dirty="0">
                        <a:latin typeface="Cambria Math" panose="02040503050406030204" pitchFamily="18" charset="0"/>
                        <a:cs typeface="Calibri" panose="020F0502020204030204" pitchFamily="34" charset="0"/>
                      </a:rPr>
                      <m:t>1= {</m:t>
                    </m:r>
                    <m:r>
                      <a:rPr lang="en-US" sz="2000" i="1" dirty="0" err="1">
                        <a:latin typeface="Cambria Math" panose="02040503050406030204" pitchFamily="18" charset="0"/>
                        <a:cs typeface="Calibri" panose="020F0502020204030204" pitchFamily="34" charset="0"/>
                      </a:rPr>
                      <m:t>𝑘𝑃</m:t>
                    </m:r>
                    <m:r>
                      <a:rPr lang="en-US" sz="2000" i="1" dirty="0">
                        <a:latin typeface="Cambria Math" panose="02040503050406030204" pitchFamily="18" charset="0"/>
                        <a:cs typeface="Calibri" panose="020F0502020204030204" pitchFamily="34" charset="0"/>
                      </a:rPr>
                      <m:t>: 0&lt;</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and P is a generator.</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baseline="-25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mc:Choice>
        <mc:Fallback xmlns="">
          <p:sp>
            <p:nvSpPr>
              <p:cNvPr id="121861" name="Rectangle 3"/>
              <p:cNvSpPr>
                <a:spLocks noGrp="1" noRot="1" noChangeAspect="1" noMove="1" noResize="1" noEditPoints="1" noAdjustHandles="1" noChangeArrowheads="1" noChangeShapeType="1" noTextEdit="1"/>
              </p:cNvSpPr>
              <p:nvPr>
                <p:ph type="body" idx="1"/>
              </p:nvPr>
            </p:nvSpPr>
            <p:spPr>
              <a:xfrm>
                <a:off x="495300" y="2209800"/>
                <a:ext cx="8153400" cy="3200400"/>
              </a:xfrm>
              <a:blipFill>
                <a:blip r:embed="rId3"/>
                <a:stretch>
                  <a:fillRect l="-621" t="-2372"/>
                </a:stretch>
              </a:blipFill>
            </p:spPr>
            <p:txBody>
              <a:bodyPr/>
              <a:lstStyle/>
              <a:p>
                <a:r>
                  <a:rPr 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El </a:t>
            </a:r>
            <a:r>
              <a:rPr lang="en-US" altLang="zh-TW" sz="3600" dirty="0" err="1">
                <a:latin typeface="Calibri" panose="020F0502020204030204" pitchFamily="34" charset="0"/>
                <a:ea typeface="PMingLiU" pitchFamily="18" charset="-120"/>
                <a:cs typeface="Calibri" panose="020F0502020204030204" pitchFamily="34" charset="0"/>
              </a:rPr>
              <a:t>Gamal</a:t>
            </a:r>
            <a:r>
              <a:rPr lang="en-US" altLang="zh-TW" sz="3600" dirty="0">
                <a:latin typeface="Calibri" panose="020F0502020204030204" pitchFamily="34" charset="0"/>
                <a:ea typeface="PMingLiU" pitchFamily="18" charset="-120"/>
                <a:cs typeface="Calibri" panose="020F0502020204030204" pitchFamily="34" charset="0"/>
              </a:rPr>
              <a:t> Signature</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sz="2000" i="1" dirty="0" smtClean="0">
                            <a:latin typeface="Cambria Math" panose="02040503050406030204" pitchFamily="18" charset="0"/>
                            <a:cs typeface="Calibri" panose="020F0502020204030204" pitchFamily="34" charset="0"/>
                          </a:rPr>
                        </m:ctrlPr>
                      </m:sSubPr>
                      <m:e>
                        <m:r>
                          <a:rPr lang="en-US" sz="2000" i="1" dirty="0"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𝐺</m:t>
                        </m:r>
                        <m:r>
                          <a:rPr lang="en-US" sz="2000" b="0" i="1" dirty="0" smtClean="0">
                            <a:latin typeface="Cambria Math" panose="02040503050406030204" pitchFamily="18" charset="0"/>
                            <a:cs typeface="Calibri" panose="020F0502020204030204" pitchFamily="34" charset="0"/>
                          </a:rPr>
                          <m:t>|</m:t>
                        </m:r>
                      </m:sub>
                    </m:sSub>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14:m>
                  <m:oMath xmlns:m="http://schemas.openxmlformats.org/officeDocument/2006/math">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𝑋</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𝑔</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up>
                    </m:sSup>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457200" y="2209800"/>
                <a:ext cx="8229600" cy="2590800"/>
              </a:xfrm>
              <a:blipFill>
                <a:blip r:embed="rId2"/>
                <a:stretch>
                  <a:fillRect l="-772" t="-1463"/>
                </a:stretch>
              </a:blipFill>
            </p:spPr>
            <p:txBody>
              <a:bodyPr/>
              <a:lstStyle/>
              <a:p>
                <a:r>
                  <a:rPr 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𝐺</m:t>
                        </m:r>
                        <m:r>
                          <a:rPr lang="en-US" sz="2000" i="1" dirty="0">
                            <a:latin typeface="Cambria Math" panose="02040503050406030204" pitchFamily="18" charset="0"/>
                            <a:cs typeface="Calibri" panose="020F0502020204030204" pitchFamily="34" charset="0"/>
                          </a:rPr>
                          <m:t>|</m:t>
                        </m:r>
                      </m:sub>
                    </m:sSub>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a:t>
                </a:r>
                <a14:m>
                  <m:oMath xmlns:m="http://schemas.openxmlformats.org/officeDocument/2006/math">
                    <m:sSup>
                      <m:sSupPr>
                        <m:ctrlP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𝑋</m:t>
                        </m:r>
                      </m:e>
                      <m: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𝑔</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up>
                    </m:sSup>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381000" y="2362200"/>
                <a:ext cx="8305800" cy="2590800"/>
              </a:xfrm>
              <a:blipFill>
                <a:blip r:embed="rId2"/>
                <a:stretch>
                  <a:fillRect l="-917" t="-1463"/>
                </a:stretch>
              </a:blipFill>
            </p:spPr>
            <p:txBody>
              <a:bodyPr/>
              <a:lstStyle/>
              <a:p>
                <a:r>
                  <a:rPr lang="en-US">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54756" y="228600"/>
            <a:ext cx="7772400" cy="914400"/>
          </a:xfrm>
        </p:spPr>
        <p:txBody>
          <a:bodyPr/>
          <a:lstStyle/>
          <a:p>
            <a:r>
              <a:rPr lang="en-US" sz="3600" dirty="0">
                <a:latin typeface="Calibri" panose="020F0502020204030204" pitchFamily="34" charset="0"/>
                <a:cs typeface="Calibri" panose="020F0502020204030204" pitchFamily="34" charset="0"/>
              </a:rPr>
              <a:t>Factoring using Elliptic Curves</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an elliptic curve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and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two rational points whose denominators are prime to n.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𝐸</m:t>
                    </m:r>
                  </m:oMath>
                </a14:m>
                <a:r>
                  <a:rPr lang="en-US" sz="2000" dirty="0">
                    <a:latin typeface="Calibri" panose="020F0502020204030204" pitchFamily="34" charset="0"/>
                    <a:cs typeface="Calibri" panose="020F0502020204030204" pitchFamily="34" charset="0"/>
                  </a:rPr>
                  <a:t>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,6)=1, </m:t>
                    </m:r>
                    <m:r>
                      <a:rPr lang="en-US" sz="2000" i="1" dirty="0" err="1">
                        <a:latin typeface="Cambria Math" panose="02040503050406030204" pitchFamily="18" charset="0"/>
                        <a:cs typeface="Calibri" panose="020F0502020204030204" pitchFamily="34" charset="0"/>
                      </a:rPr>
                      <m:t>𝑛</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𝑚𝑟</m:t>
                    </m:r>
                  </m:oMath>
                </a14:m>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𝑏𝑥</m:t>
                    </m:r>
                    <m:r>
                      <a:rPr lang="en-US" sz="2000" i="1" baseline="-25000"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4</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baseline="30000" dirty="0" smtClean="0">
                        <a:latin typeface="Cambria Math" panose="02040503050406030204" pitchFamily="18" charset="0"/>
                        <a:cs typeface="Calibri" panose="020F0502020204030204" pitchFamily="34" charset="0"/>
                        <a:sym typeface="Symbol" pitchFamily="18" charset="2"/>
                      </a:rPr>
                      <m:t>3</m:t>
                    </m:r>
                    <m:r>
                      <a:rPr lang="en-US" sz="2000" i="1" dirty="0" smtClean="0">
                        <a:latin typeface="Cambria Math" panose="02040503050406030204" pitchFamily="18" charset="0"/>
                        <a:cs typeface="Calibri" panose="020F0502020204030204" pitchFamily="34" charset="0"/>
                        <a:sym typeface="Symbol" pitchFamily="18" charset="2"/>
                      </a:rPr>
                      <m:t>+27</m:t>
                    </m:r>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baseline="30000" dirty="0" smtClean="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)=1</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𝑘𝑃</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𝐷</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𝑑</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495300" y="1752600"/>
                <a:ext cx="8153400" cy="3962400"/>
              </a:xfrm>
              <a:blipFill>
                <a:blip r:embed="rId2"/>
                <a:stretch>
                  <a:fillRect l="-621" t="-2556" r="-1242" b="-2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1752600"/>
                <a:ext cx="8153400" cy="4419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baseline="-25000"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𝝴</m:t>
                    </m:r>
                    <m:r>
                      <a:rPr lang="en-US" sz="2000" i="1" baseline="-25000"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𝐼</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𝑚𝑛</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1752600"/>
                <a:ext cx="8153400" cy="4419600"/>
              </a:xfrm>
              <a:blipFill>
                <a:blip r:embed="rId3"/>
                <a:stretch>
                  <a:fillRect l="-935" t="-171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304800"/>
            <a:ext cx="8915400" cy="914400"/>
          </a:xfrm>
        </p:spPr>
        <p:txBody>
          <a:bodyPr/>
          <a:lstStyle/>
          <a:p>
            <a:r>
              <a:rPr lang="en-US" sz="3600" dirty="0">
                <a:latin typeface="Calibri" panose="020F0502020204030204" pitchFamily="34" charset="0"/>
                <a:cs typeface="Calibri" panose="020F0502020204030204" pitchFamily="34" charset="0"/>
              </a:rPr>
              <a:t>Factoring using elliptic curves -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+10</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−2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=(4332, 3230)</m:t>
                    </m:r>
                  </m:oMath>
                </a14:m>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=(3230−3)/(4332−1)=3227/4331</m:t>
                    </m:r>
                  </m:oMath>
                </a14:m>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85800" y="2362200"/>
                <a:ext cx="7772400" cy="3276600"/>
              </a:xfrm>
              <a:blipFill>
                <a:blip r:embed="rId2"/>
                <a:stretch>
                  <a:fillRect l="-979" t="-3089"/>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228600" y="381000"/>
            <a:ext cx="8915400" cy="914400"/>
          </a:xfrm>
        </p:spPr>
        <p:txBody>
          <a:bodyPr/>
          <a:lstStyle/>
          <a:p>
            <a:r>
              <a:rPr lang="en-US" sz="3600" dirty="0">
                <a:latin typeface="Calibri" panose="020F0502020204030204" pitchFamily="34" charset="0"/>
                <a:cs typeface="Calibri" panose="020F0502020204030204" pitchFamily="34" charset="0"/>
              </a:rPr>
              <a:t>Factoring using elliptic curves -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1,2,…</m:t>
                    </m:r>
                  </m:oMath>
                </a14:m>
                <a:endParaRPr lang="en-US" sz="2000" dirty="0">
                  <a:latin typeface="Calibri" panose="020F0502020204030204" pitchFamily="34" charset="0"/>
                  <a:cs typeface="Calibri" panose="020F0502020204030204" pitchFamily="34" charset="0"/>
                </a:endParaRP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171450"/>
            <a:ext cx="8751887" cy="742950"/>
          </a:xfrm>
        </p:spPr>
        <p:txBody>
          <a:bodyPr/>
          <a:lstStyle/>
          <a:p>
            <a:r>
              <a:rPr lang="en-US" sz="3600" dirty="0">
                <a:latin typeface="Calibri" panose="020F0502020204030204" pitchFamily="34" charset="0"/>
                <a:cs typeface="Calibri" panose="020F0502020204030204" pitchFamily="34" charset="0"/>
              </a:rPr>
              <a:t>Divisors</a:t>
            </a:r>
            <a:endParaRPr lang="en-US" sz="3600" dirty="0">
              <a:solidFill>
                <a:schemeClr val="tx1"/>
              </a:solidFill>
              <a:latin typeface="Calibri" panose="020F0502020204030204" pitchFamily="34" charset="0"/>
              <a:cs typeface="Calibri" panose="020F0502020204030204" pitchFamily="34" charset="0"/>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247650"/>
            <a:ext cx="8751887" cy="742950"/>
          </a:xfrm>
        </p:spPr>
        <p:txBody>
          <a:bodyPr/>
          <a:lstStyle/>
          <a:p>
            <a:r>
              <a:rPr lang="en-US" sz="3600" dirty="0">
                <a:latin typeface="Calibri" panose="020F0502020204030204" pitchFamily="34" charset="0"/>
                <a:cs typeface="Calibri" panose="020F0502020204030204" pitchFamily="34" charset="0"/>
              </a:rPr>
              <a:t>Pairings</a:t>
            </a:r>
            <a:endParaRPr lang="en-US" sz="3600" dirty="0">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endParaRPr/>
              </a:p>
              <a:p>
                <a:pPr>
                  <a:lnSpc>
                    <a:spcPct val="90000"/>
                  </a:lnSpc>
                  <a:spcBef>
                    <a:spcPts val="200"/>
                  </a:spcBef>
                </a:pPr>
                <a:endParaRP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𝑆</m:t>
                    </m:r>
                    <m:r>
                      <a:rPr lang="en-US" sz="2000" i="1" dirty="0" smtClean="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𝑆</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𝑛𝑃</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𝑛</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𝑒</m:t>
                    </m:r>
                    <m:r>
                      <a:rPr lang="en-US" sz="2000" i="1" baseline="-25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𝑆</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𝑇</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𝑔</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𝑃</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𝑆</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𝑔</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𝑃</m:t>
                    </m:r>
                    <m:r>
                      <a:rPr lang="en-US" sz="2000" i="1" dirty="0">
                        <a:latin typeface="Cambria Math" panose="02040503050406030204" pitchFamily="18" charset="0"/>
                        <a:cs typeface="Calibri" panose="020F0502020204030204" pitchFamily="34" charset="0"/>
                        <a:sym typeface="Wingdings" pitchFamily="2" charset="2"/>
                      </a:rPr>
                      <m:t>)</m:t>
                    </m:r>
                  </m:oMath>
                </a14:m>
                <a:r>
                  <a:rPr lang="en-US" sz="2000" dirty="0">
                    <a:latin typeface="Calibri" panose="020F0502020204030204" pitchFamily="34" charset="0"/>
                    <a:cs typeface="Calibri" panose="020F0502020204030204" pitchFamily="34" charset="0"/>
                    <a:sym typeface="Wingdings" pitchFamily="2" charset="2"/>
                  </a:rPr>
                  <a:t>, then</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sym typeface="Wingdings" pitchFamily="2" charset="2"/>
                      </a:rPr>
                      <m:t>𝜇</m:t>
                    </m:r>
                    <m:r>
                      <a:rPr lang="en-US" sz="2000" i="1" baseline="-25000" dirty="0">
                        <a:latin typeface="Cambria Math" panose="02040503050406030204" pitchFamily="18" charset="0"/>
                        <a:cs typeface="Calibri" panose="020F0502020204030204" pitchFamily="34" charset="0"/>
                        <a:sym typeface="Wingdings" pitchFamily="2" charset="2"/>
                      </a:rPr>
                      <m:t>𝑛</m:t>
                    </m:r>
                  </m:oMath>
                </a14:m>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a:t>
                </a:r>
                <a:r>
                  <a:rPr lang="en-US" sz="2000" dirty="0">
                    <a:sym typeface="Wingdings" pitchFamily="2" charset="2"/>
                  </a:rPr>
                  <a:t>.</a:t>
                </a:r>
                <a:endParaRPr lang="en-US" sz="2000" dirty="0"/>
              </a:p>
              <a:p>
                <a:pPr lvl="1">
                  <a:lnSpc>
                    <a:spcPct val="90000"/>
                  </a:lnSpc>
                </a:pPr>
                <a:endParaRPr lang="en-US" sz="2000" dirty="0"/>
              </a:p>
            </p:txBody>
          </p:sp>
        </mc:Choice>
        <mc:Fallback xmlns="">
          <p:sp>
            <p:nvSpPr>
              <p:cNvPr id="904195" name="Rectangle 3"/>
              <p:cNvSpPr>
                <a:spLocks noGrp="1" noRot="1" noChangeAspect="1" noMove="1" noResize="1" noEditPoints="1" noAdjustHandles="1" noChangeArrowheads="1" noChangeShapeType="1" noTextEdit="1"/>
              </p:cNvSpPr>
              <p:nvPr>
                <p:ph type="body" sz="half" idx="1"/>
              </p:nvPr>
            </p:nvSpPr>
            <p:spPr>
              <a:xfrm>
                <a:off x="533400" y="1783629"/>
                <a:ext cx="8153400" cy="3855171"/>
              </a:xfrm>
              <a:blipFill>
                <a:blip r:embed="rId2"/>
                <a:stretch>
                  <a:fillRect l="-935" t="-328"/>
                </a:stretch>
              </a:blipFill>
              <a:ln/>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latin typeface="Calibri" panose="020F0502020204030204" pitchFamily="34" charset="0"/>
                <a:cs typeface="Calibri" panose="020F0502020204030204" pitchFamily="34" charset="0"/>
              </a:rPr>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21336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21336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2209800"/>
                <a:ext cx="8305800" cy="3124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2209800"/>
                <a:ext cx="8305800" cy="3124200"/>
              </a:xfrm>
              <a:prstGeom prst="rect">
                <a:avLst/>
              </a:prstGeom>
              <a:blipFill>
                <a:blip r:embed="rId2"/>
                <a:stretch>
                  <a:fillRect l="-765" t="-202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a:latin typeface="Calibri" panose="020F0502020204030204" pitchFamily="34" charset="0"/>
                <a:cs typeface="Calibri" panose="020F0502020204030204" pitchFamily="34" charset="0"/>
              </a:rPr>
              <a:t>Minkowski’s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152400"/>
            <a:ext cx="8763000" cy="990600"/>
          </a:xfrm>
        </p:spPr>
        <p:txBody>
          <a:bodyPr/>
          <a:lstStyle/>
          <a:p>
            <a:r>
              <a:rPr lang="en-US" sz="4000" dirty="0">
                <a:latin typeface="Calibri" panose="020F0502020204030204" pitchFamily="34" charset="0"/>
                <a:cs typeface="Calibri" panose="020F0502020204030204" pitchFamily="34" charset="0"/>
              </a:rPr>
              <a:t>q-</a:t>
            </a:r>
            <a:r>
              <a:rPr lang="en-US" sz="4000" dirty="0" err="1">
                <a:latin typeface="Calibri" panose="020F0502020204030204" pitchFamily="34" charset="0"/>
                <a:cs typeface="Calibri" panose="020F0502020204030204" pitchFamily="34" charset="0"/>
              </a:rPr>
              <a:t>ary</a:t>
            </a:r>
            <a:r>
              <a:rPr lang="en-US" sz="4000" dirty="0">
                <a:latin typeface="Calibri" panose="020F0502020204030204" pitchFamily="34" charset="0"/>
                <a:cs typeface="Calibri" panose="020F0502020204030204" pitchFamily="34" charset="0"/>
              </a:rPr>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4000" dirty="0">
                <a:latin typeface="Calibri" panose="020F0502020204030204" pitchFamily="34" charset="0"/>
                <a:cs typeface="Calibri" panose="020F0502020204030204" pitchFamily="34" charset="0"/>
              </a:rPr>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63964" y="1828800"/>
                <a:ext cx="7886700" cy="449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2000" b="0" i="1" kern="0" smtClean="0">
                        <a:latin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implies </a:t>
                </a:r>
                <a14:m>
                  <m:oMath xmlns:m="http://schemas.openxmlformats.org/officeDocument/2006/math">
                    <m:r>
                      <a:rPr lang="en-US" sz="2000" b="0" i="0" kern="0" smtClean="0">
                        <a:latin typeface="Cambria Math" panose="02040503050406030204" pitchFamily="18" charset="0"/>
                      </a:rPr>
                      <m:t>−</m:t>
                    </m:r>
                    <m:r>
                      <a:rPr lang="en-US" sz="2000" i="1" kern="0">
                        <a:latin typeface="Cambria Math" panose="02040503050406030204" pitchFamily="18" charset="0"/>
                      </a:rPr>
                      <m:t>𝑠</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𝑆</m:t>
                    </m:r>
                  </m:oMath>
                </a14:m>
                <a:r>
                  <a:rPr lang="en-US" sz="2000" kern="0" dirty="0">
                    <a:latin typeface="Calibri" panose="020F0502020204030204" pitchFamily="34" charset="0"/>
                    <a:cs typeface="Calibri" panose="020F0502020204030204" pitchFamily="34" charset="0"/>
                  </a:rPr>
                  <a:t> is convex if </a:t>
                </a:r>
                <a14:m>
                  <m:oMath xmlns:m="http://schemas.openxmlformats.org/officeDocument/2006/math">
                    <m:r>
                      <a:rPr lang="en-US" sz="2000" i="1" kern="0">
                        <a:latin typeface="Cambria Math" panose="02040503050406030204" pitchFamily="18" charset="0"/>
                      </a:rPr>
                      <m:t>𝑠</m:t>
                    </m:r>
                    <m:r>
                      <a:rPr lang="en-US" sz="2000" b="0" i="1" kern="0" smtClean="0">
                        <a:latin typeface="Cambria Math" panose="02040503050406030204" pitchFamily="18" charset="0"/>
                      </a:rPr>
                      <m:t>,</m:t>
                    </m:r>
                    <m:r>
                      <a:rPr lang="en-US" sz="2000" b="0" i="1" kern="0" smtClean="0">
                        <a:latin typeface="Cambria Math" panose="02040503050406030204" pitchFamily="18" charset="0"/>
                      </a:rPr>
                      <m:t>𝑡</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oMath>
                </a14:m>
                <a:r>
                  <a:rPr lang="en-US" sz="2000" kern="0" dirty="0">
                    <a:latin typeface="Calibri" panose="020F0502020204030204" pitchFamily="34" charset="0"/>
                    <a:cs typeface="Calibri" panose="020F0502020204030204" pitchFamily="34" charset="0"/>
                  </a:rPr>
                  <a:t> implies </a:t>
                </a:r>
                <a14:m>
                  <m:oMath xmlns:m="http://schemas.openxmlformats.org/officeDocument/2006/math">
                    <m:r>
                      <a:rPr lang="en-US" sz="2000" b="0" i="1" kern="0" smtClean="0">
                        <a:latin typeface="Cambria Math" panose="02040503050406030204" pitchFamily="18" charset="0"/>
                      </a:rPr>
                      <m:t>𝑢𝑠</m:t>
                    </m:r>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m:t>
                        </m:r>
                        <m:r>
                          <a:rPr lang="en-US" sz="2000" b="0" i="1" kern="0" smtClean="0">
                            <a:latin typeface="Cambria Math" panose="02040503050406030204" pitchFamily="18" charset="0"/>
                          </a:rPr>
                          <m:t>𝑢</m:t>
                        </m:r>
                      </m:e>
                    </m:d>
                    <m:r>
                      <a:rPr lang="en-US" sz="2000" b="0" i="1" kern="0" smtClean="0">
                        <a:latin typeface="Cambria Math" panose="02040503050406030204" pitchFamily="18" charset="0"/>
                      </a:rPr>
                      <m:t>𝑡</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∈[0,1]</m:t>
                    </m:r>
                  </m:oMath>
                </a14:m>
                <a:r>
                  <a:rPr lang="en-US" sz="2000" kern="0" dirty="0">
                    <a:latin typeface="Calibri" panose="020F0502020204030204" pitchFamily="34" charset="0"/>
                    <a:cs typeface="Calibri" panose="020F0502020204030204" pitchFamily="34" charset="0"/>
                  </a:rPr>
                  <a:t>.  We used this in proving Minkowski’s Theorem.</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2000" i="1" kern="0" smtClea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𝜆</m:t>
                        </m:r>
                      </m:e>
                      <m:sub>
                        <m:r>
                          <a:rPr lang="en-US" sz="2000" b="0" i="1" kern="0" smtClean="0">
                            <a:latin typeface="Cambria Math" panose="02040503050406030204" pitchFamily="18" charset="0"/>
                          </a:rPr>
                          <m:t>1</m:t>
                        </m:r>
                      </m:sub>
                    </m:sSub>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𝑛</m:t>
                        </m:r>
                      </m:e>
                    </m:rad>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e>
                      <m:sup>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𝑛</m:t>
                            </m:r>
                          </m:den>
                        </m:f>
                      </m:sup>
                    </m:sSup>
                  </m:oMath>
                </a14:m>
                <a:r>
                  <a:rPr lang="en-US" sz="2000" kern="0" dirty="0">
                    <a:latin typeface="Calibri" panose="020F0502020204030204" pitchFamily="34" charset="0"/>
                    <a:cs typeface="Calibri" panose="020F0502020204030204" pitchFamily="34" charset="0"/>
                  </a:rPr>
                  <a:t>  </a:t>
                </a:r>
              </a:p>
              <a:p>
                <a:pPr marL="400050" lvl="1" indent="0">
                  <a:lnSpc>
                    <a:spcPct val="90000"/>
                  </a:lnSpc>
                  <a:buNone/>
                </a:pPr>
                <a:r>
                  <a:rPr lang="en-US" sz="20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𝐵</m:t>
                        </m:r>
                      </m:e>
                      <m:sub>
                        <m:r>
                          <a:rPr lang="en-US" sz="2000" b="0" i="1" kern="0" smtClea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2000" b="0" i="1" kern="0" smtClean="0">
                        <a:latin typeface="Cambria Math" panose="02040503050406030204" pitchFamily="18" charset="0"/>
                      </a:rPr>
                      <m:t>0</m:t>
                    </m:r>
                  </m:oMath>
                </a14:m>
                <a:r>
                  <a:rPr lang="en-US" sz="2000" kern="0" dirty="0">
                    <a:latin typeface="Calibri" panose="020F0502020204030204" pitchFamily="34" charset="0"/>
                    <a:cs typeface="Calibri" panose="020F0502020204030204" pitchFamily="34" charset="0"/>
                  </a:rPr>
                  <a:t> having radius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rad>
                      <m:radPr>
                        <m:degHide m:val="on"/>
                        <m:ctrlPr>
                          <a:rPr lang="en-US" sz="2000" i="1" kern="0">
                            <a:latin typeface="Cambria Math" panose="02040503050406030204" pitchFamily="18" charset="0"/>
                            <a:ea typeface="Cambria Math" panose="02040503050406030204" pitchFamily="18" charset="0"/>
                          </a:rPr>
                        </m:ctrlPr>
                      </m:radPr>
                      <m:deg/>
                      <m:e>
                        <m:r>
                          <a:rPr lang="en-US" sz="2000" i="1" kern="0">
                            <a:latin typeface="Cambria Math" panose="02040503050406030204" pitchFamily="18" charset="0"/>
                            <a:ea typeface="Cambria Math" panose="02040503050406030204" pitchFamily="18" charset="0"/>
                          </a:rPr>
                          <m:t>𝑛</m:t>
                        </m:r>
                      </m:e>
                    </m:rad>
                    <m:r>
                      <a:rPr lang="en-US" sz="2000" i="1"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m:rPr>
                            <m:sty m:val="p"/>
                          </m:rPr>
                          <a:rPr lang="en-US" sz="2000" kern="0">
                            <a:latin typeface="Cambria Math" panose="02040503050406030204" pitchFamily="18" charset="0"/>
                            <a:ea typeface="Cambria Math" panose="02040503050406030204" pitchFamily="18" charset="0"/>
                          </a:rPr>
                          <m:t>det</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e>
                      <m:sup>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𝑛</m:t>
                            </m:r>
                          </m:den>
                        </m:f>
                      </m:sup>
                    </m:sSup>
                  </m:oMath>
                </a14:m>
                <a:r>
                  <a:rPr lang="en-US" sz="2000" kern="0" dirty="0">
                    <a:latin typeface="Calibri" panose="020F0502020204030204" pitchFamily="34" charset="0"/>
                    <a:cs typeface="Calibri" panose="020F0502020204030204" pitchFamily="34" charset="0"/>
                  </a:rPr>
                  <a:t>.  Let </a:t>
                </a:r>
                <a14:m>
                  <m:oMath xmlns:m="http://schemas.openxmlformats.org/officeDocument/2006/math">
                    <m:d>
                      <m:dPr>
                        <m:ctrlPr>
                          <a:rPr lang="en-US" sz="2000" i="1" kern="0">
                            <a:latin typeface="Cambria Math" panose="02040503050406030204" pitchFamily="18" charset="0"/>
                          </a:rPr>
                        </m:ctrlPr>
                      </m:dPr>
                      <m:e>
                        <m:sSub>
                          <m:sSubPr>
                            <m:ctrlPr>
                              <a:rPr lang="en-US" sz="2000" i="1" kern="0" smtClea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1</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2</m:t>
                            </m:r>
                          </m:sub>
                        </m:sSub>
                        <m:r>
                          <a:rPr lang="en-US" sz="2000" i="1" kern="0">
                            <a:latin typeface="Cambria Math" panose="02040503050406030204" pitchFamily="18" charset="0"/>
                          </a:rPr>
                          <m:t>,</m:t>
                        </m:r>
                        <m:r>
                          <a:rPr lang="en-US" sz="2000"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𝑛</m:t>
                            </m:r>
                          </m:sub>
                        </m:sSub>
                      </m:e>
                    </m:d>
                  </m:oMath>
                </a14:m>
                <a:r>
                  <a:rPr lang="en-US" sz="20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2000" b="0" i="1" kern="0" smtClean="0">
                        <a:latin typeface="Cambria Math" panose="02040503050406030204" pitchFamily="18" charset="0"/>
                      </a:rPr>
                      <m:t>𝑣</m:t>
                    </m:r>
                  </m:oMath>
                </a14:m>
                <a:r>
                  <a:rPr lang="en-US" sz="20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a:rPr lang="en-US" sz="2000" b="0" i="1" kern="0" smtClean="0">
                        <a:latin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𝐵</m:t>
                        </m:r>
                      </m:e>
                      <m:sub>
                        <m:r>
                          <a:rPr lang="en-US" sz="2000" i="1" ker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So </a:t>
                </a:r>
                <a14:m>
                  <m:oMath xmlns:m="http://schemas.openxmlformats.org/officeDocument/2006/math">
                    <m:r>
                      <a:rPr lang="en-US" sz="2000" b="0" i="1" kern="0" smtClean="0">
                        <a:latin typeface="Cambria Math" panose="02040503050406030204" pitchFamily="18" charset="0"/>
                      </a:rPr>
                      <m:t>−</m:t>
                    </m:r>
                    <m:sSup>
                      <m:sSupPr>
                        <m:ctrlPr>
                          <a:rPr kumimoji="0" lang="en-US" sz="2000" i="1" kern="0">
                            <a:solidFill>
                              <a:srgbClr val="000000"/>
                            </a:solidFill>
                            <a:latin typeface="Cambria Math" panose="02040503050406030204" pitchFamily="18" charset="0"/>
                            <a:ea typeface="Cambria Math" panose="02040503050406030204" pitchFamily="18" charset="0"/>
                          </a:rPr>
                        </m:ctrlPr>
                      </m:sSupPr>
                      <m:e>
                        <m:func>
                          <m:funcPr>
                            <m:ctrlPr>
                              <a:rPr kumimoji="0" lang="en-US" sz="20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2000" kern="0">
                                <a:solidFill>
                                  <a:srgbClr val="000000"/>
                                </a:solidFill>
                                <a:latin typeface="Cambria Math" panose="02040503050406030204" pitchFamily="18" charset="0"/>
                                <a:ea typeface="Cambria Math" panose="02040503050406030204" pitchFamily="18" charset="0"/>
                              </a:rPr>
                              <m:t>det</m:t>
                            </m:r>
                          </m:fName>
                          <m:e>
                            <m:d>
                              <m:dPr>
                                <m:ctrlPr>
                                  <a:rPr kumimoji="0" lang="en-US" sz="2000" i="1" kern="0">
                                    <a:solidFill>
                                      <a:srgbClr val="000000"/>
                                    </a:solidFill>
                                    <a:latin typeface="Cambria Math" panose="02040503050406030204" pitchFamily="18" charset="0"/>
                                    <a:ea typeface="Cambria Math" panose="02040503050406030204" pitchFamily="18" charset="0"/>
                                  </a:rPr>
                                </m:ctrlPr>
                              </m:dPr>
                              <m:e>
                                <m:r>
                                  <m:rPr>
                                    <m:sty m:val="p"/>
                                  </m:rPr>
                                  <a:rPr kumimoji="0" lang="el-GR" sz="20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2000" i="1" kern="0">
                                <a:solidFill>
                                  <a:srgbClr val="000000"/>
                                </a:solidFill>
                                <a:latin typeface="Cambria Math" panose="02040503050406030204" pitchFamily="18" charset="0"/>
                                <a:ea typeface="Cambria Math" panose="02040503050406030204" pitchFamily="18" charset="0"/>
                              </a:rPr>
                            </m:ctrlPr>
                          </m:fPr>
                          <m:num>
                            <m:r>
                              <a:rPr kumimoji="0" lang="en-US" sz="2000" i="1" kern="0">
                                <a:solidFill>
                                  <a:srgbClr val="000000"/>
                                </a:solidFill>
                                <a:latin typeface="Cambria Math" panose="02040503050406030204" pitchFamily="18" charset="0"/>
                                <a:ea typeface="Cambria Math" panose="02040503050406030204" pitchFamily="18" charset="0"/>
                              </a:rPr>
                              <m:t>1</m:t>
                            </m:r>
                          </m:num>
                          <m:den>
                            <m:r>
                              <a:rPr kumimoji="0" lang="en-US" sz="2000" i="1" kern="0">
                                <a:solidFill>
                                  <a:srgbClr val="000000"/>
                                </a:solidFill>
                                <a:latin typeface="Cambria Math" panose="02040503050406030204" pitchFamily="18" charset="0"/>
                                <a:ea typeface="Cambria Math" panose="02040503050406030204" pitchFamily="18" charset="0"/>
                              </a:rPr>
                              <m:t>𝑛</m:t>
                            </m:r>
                          </m:den>
                        </m:f>
                      </m:sup>
                    </m:sSup>
                    <m:r>
                      <a:rPr kumimoji="0" lang="en-US" sz="2000" b="0" i="1" kern="0" smtClean="0">
                        <a:solidFill>
                          <a:srgbClr val="000000"/>
                        </a:solidFill>
                        <a:latin typeface="Cambria Math" panose="02040503050406030204" pitchFamily="18" charset="0"/>
                        <a:ea typeface="Cambria Math" panose="02040503050406030204" pitchFamily="18" charset="0"/>
                      </a:rPr>
                      <m:t> (1,1,…,1)</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sSup>
                      <m:sSupPr>
                        <m:ctrlPr>
                          <a:rPr kumimoji="0" lang="en-US" sz="2000" i="1" kern="0">
                            <a:solidFill>
                              <a:srgbClr val="000000"/>
                            </a:solidFill>
                            <a:latin typeface="Cambria Math" panose="02040503050406030204" pitchFamily="18" charset="0"/>
                            <a:ea typeface="Cambria Math" panose="02040503050406030204" pitchFamily="18" charset="0"/>
                          </a:rPr>
                        </m:ctrlPr>
                      </m:sSupPr>
                      <m:e>
                        <m:func>
                          <m:funcPr>
                            <m:ctrlPr>
                              <a:rPr kumimoji="0" lang="en-US" sz="20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2000" kern="0">
                                <a:solidFill>
                                  <a:srgbClr val="000000"/>
                                </a:solidFill>
                                <a:latin typeface="Cambria Math" panose="02040503050406030204" pitchFamily="18" charset="0"/>
                                <a:ea typeface="Cambria Math" panose="02040503050406030204" pitchFamily="18" charset="0"/>
                              </a:rPr>
                              <m:t>det</m:t>
                            </m:r>
                          </m:fName>
                          <m:e>
                            <m:d>
                              <m:dPr>
                                <m:ctrlPr>
                                  <a:rPr kumimoji="0" lang="en-US" sz="2000" i="1" kern="0">
                                    <a:solidFill>
                                      <a:srgbClr val="000000"/>
                                    </a:solidFill>
                                    <a:latin typeface="Cambria Math" panose="02040503050406030204" pitchFamily="18" charset="0"/>
                                    <a:ea typeface="Cambria Math" panose="02040503050406030204" pitchFamily="18" charset="0"/>
                                  </a:rPr>
                                </m:ctrlPr>
                              </m:dPr>
                              <m:e>
                                <m:r>
                                  <m:rPr>
                                    <m:sty m:val="p"/>
                                  </m:rPr>
                                  <a:rPr kumimoji="0" lang="el-GR" sz="20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2000" i="1" kern="0">
                                <a:solidFill>
                                  <a:srgbClr val="000000"/>
                                </a:solidFill>
                                <a:latin typeface="Cambria Math" panose="02040503050406030204" pitchFamily="18" charset="0"/>
                                <a:ea typeface="Cambria Math" panose="02040503050406030204" pitchFamily="18" charset="0"/>
                              </a:rPr>
                            </m:ctrlPr>
                          </m:fPr>
                          <m:num>
                            <m:r>
                              <a:rPr kumimoji="0" lang="en-US" sz="2000" i="1" kern="0">
                                <a:solidFill>
                                  <a:srgbClr val="000000"/>
                                </a:solidFill>
                                <a:latin typeface="Cambria Math" panose="02040503050406030204" pitchFamily="18" charset="0"/>
                                <a:ea typeface="Cambria Math" panose="02040503050406030204" pitchFamily="18" charset="0"/>
                              </a:rPr>
                              <m:t>1</m:t>
                            </m:r>
                          </m:num>
                          <m:den>
                            <m:r>
                              <a:rPr kumimoji="0" lang="en-US" sz="2000" i="1" kern="0">
                                <a:solidFill>
                                  <a:srgbClr val="000000"/>
                                </a:solidFill>
                                <a:latin typeface="Cambria Math" panose="02040503050406030204" pitchFamily="18" charset="0"/>
                                <a:ea typeface="Cambria Math" panose="02040503050406030204" pitchFamily="18" charset="0"/>
                              </a:rPr>
                              <m:t>𝑛</m:t>
                            </m:r>
                          </m:den>
                        </m:f>
                      </m:sup>
                    </m:sSup>
                    <m:r>
                      <a:rPr kumimoji="0" lang="en-US" sz="2000" i="1" kern="0">
                        <a:solidFill>
                          <a:srgbClr val="000000"/>
                        </a:solidFill>
                        <a:latin typeface="Cambria Math" panose="02040503050406030204" pitchFamily="18" charset="0"/>
                        <a:ea typeface="Cambria Math" panose="02040503050406030204" pitchFamily="18" charset="0"/>
                      </a:rPr>
                      <m:t> (1,1,…,1)</m:t>
                    </m:r>
                  </m:oMath>
                </a14:m>
                <a:r>
                  <a:rPr lang="en-US" sz="20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𝐵</m:t>
                        </m:r>
                      </m:e>
                      <m:sub>
                        <m:r>
                          <a:rPr lang="en-US" sz="2000" i="1" ker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so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𝐵</m:t>
                        </m:r>
                      </m:e>
                      <m:sub>
                        <m:r>
                          <a:rPr lang="en-US" sz="2000" b="0" i="1" kern="0" smtClean="0">
                            <a:latin typeface="Cambria Math" panose="02040503050406030204" pitchFamily="18" charset="0"/>
                          </a:rPr>
                          <m:t>𝑟</m:t>
                        </m:r>
                      </m:sub>
                    </m:sSub>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2</m:t>
                        </m:r>
                      </m:e>
                      <m:sup>
                        <m:r>
                          <a:rPr lang="en-US" sz="2000" b="0" i="1" kern="0" smtClean="0">
                            <a:latin typeface="Cambria Math" panose="02040503050406030204" pitchFamily="18" charset="0"/>
                            <a:ea typeface="Cambria Math" panose="02040503050406030204" pitchFamily="18" charset="0"/>
                          </a:rPr>
                          <m:t>𝑛</m:t>
                        </m:r>
                      </m:sup>
                    </m:sSup>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0"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and the result follows from Minkowski’s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63964" y="1828800"/>
                <a:ext cx="7886700" cy="4495800"/>
              </a:xfrm>
              <a:prstGeom prst="rect">
                <a:avLst/>
              </a:prstGeom>
              <a:blipFill>
                <a:blip r:embed="rId2"/>
                <a:stretch>
                  <a:fillRect l="-804" t="-1690" r="-128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152400"/>
            <a:ext cx="7772400" cy="762000"/>
          </a:xfrm>
        </p:spPr>
        <p:txBody>
          <a:bodyPr/>
          <a:lstStyle/>
          <a:p>
            <a:r>
              <a:rPr lang="en-US" sz="3600" dirty="0">
                <a:latin typeface="Calibri" panose="020F0502020204030204" pitchFamily="34" charset="0"/>
                <a:cs typeface="Calibri" panose="020F0502020204030204" pitchFamily="34" charset="0"/>
              </a:rPr>
              <a:t>Reduced Basis</a:t>
            </a:r>
          </a:p>
        </p:txBody>
      </p:sp>
      <p:sp>
        <p:nvSpPr>
          <p:cNvPr id="82949" name="Rectangle 3"/>
          <p:cNvSpPr>
            <a:spLocks noGrp="1" noChangeArrowheads="1"/>
          </p:cNvSpPr>
          <p:nvPr>
            <p:ph type="body" idx="1"/>
          </p:nvPr>
        </p:nvSpPr>
        <p:spPr>
          <a:xfrm>
            <a:off x="495300" y="1291901"/>
            <a:ext cx="8153400" cy="1466910"/>
          </a:xfrm>
        </p:spPr>
        <p:txBody>
          <a:bodyPr/>
          <a:lstStyle/>
          <a:p>
            <a:pPr>
              <a:lnSpc>
                <a:spcPct val="90000"/>
              </a:lnSpc>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reduced if  </a:t>
            </a:r>
          </a:p>
          <a:p>
            <a:pPr lvl="1">
              <a:lnSpc>
                <a:spcPct val="90000"/>
              </a:lnSpc>
            </a:pP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a:t>
            </a:r>
          </a:p>
          <a:p>
            <a:pPr lvl="1">
              <a:lnSpc>
                <a:spcPct val="90000"/>
              </a:lnSpc>
            </a:pPr>
            <a:r>
              <a:rPr lang="en-US" sz="2000" dirty="0">
                <a:latin typeface="Calibri" panose="020F0502020204030204" pitchFamily="34" charset="0"/>
                <a:cs typeface="Calibri" panose="020F0502020204030204" pitchFamily="34" charset="0"/>
              </a:rPr>
              <a:t>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solidFill>
                  <a:srgbClr val="000000"/>
                </a:solidFill>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228600"/>
            <a:ext cx="7772400" cy="685800"/>
          </a:xfrm>
        </p:spPr>
        <p:txBody>
          <a:bodyPr/>
          <a:lstStyle/>
          <a:p>
            <a:r>
              <a:rPr lang="en-US" sz="3600" dirty="0"/>
              <a:t>Elliptic Curve Preliminaries -1</a:t>
            </a:r>
          </a:p>
        </p:txBody>
      </p:sp>
      <mc:AlternateContent xmlns:mc="http://schemas.openxmlformats.org/markup-compatibility/2006" xmlns:a14="http://schemas.microsoft.com/office/drawing/2010/main">
        <mc:Choice Requires="a14">
          <p:sp>
            <p:nvSpPr>
              <p:cNvPr id="96261" name="Rectangle 3"/>
              <p:cNvSpPr>
                <a:spLocks noGrp="1" noChangeArrowheads="1"/>
              </p:cNvSpPr>
              <p:nvPr>
                <p:ph type="body" idx="1"/>
              </p:nvPr>
            </p:nvSpPr>
            <p:spPr>
              <a:xfrm>
                <a:off x="533400" y="1905000"/>
                <a:ext cx="8077200" cy="46482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𝑒𝑥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𝑓</m:t>
                    </m:r>
                  </m:oMath>
                </a14:m>
                <a:r>
                  <a:rPr lang="en-US" sz="2000" dirty="0">
                    <a:latin typeface="Calibri" panose="020F0502020204030204" pitchFamily="34" charset="0"/>
                    <a:cs typeface="Calibri" panose="020F0502020204030204" pitchFamily="34" charset="0"/>
                  </a:rPr>
                  <a:t>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which is denoted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mc:Choice>
        <mc:Fallback xmlns="">
          <p:sp>
            <p:nvSpPr>
              <p:cNvPr id="96261" name="Rectangle 3"/>
              <p:cNvSpPr>
                <a:spLocks noGrp="1" noRot="1" noChangeAspect="1" noMove="1" noResize="1" noEditPoints="1" noAdjustHandles="1" noChangeArrowheads="1" noChangeShapeType="1" noTextEdit="1"/>
              </p:cNvSpPr>
              <p:nvPr>
                <p:ph type="body" idx="1"/>
              </p:nvPr>
            </p:nvSpPr>
            <p:spPr>
              <a:xfrm>
                <a:off x="533400" y="1905000"/>
                <a:ext cx="8077200" cy="4648200"/>
              </a:xfrm>
              <a:blipFill>
                <a:blip r:embed="rId2"/>
                <a:stretch>
                  <a:fillRect l="-942" t="-2186" r="-314"/>
                </a:stretch>
              </a:blipFill>
            </p:spPr>
            <p:txBody>
              <a:bodyPr/>
              <a:lstStyle/>
              <a:p>
                <a:r>
                  <a:rPr 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3600" dirty="0">
                <a:latin typeface="Calibri" panose="020F0502020204030204" pitchFamily="34" charset="0"/>
                <a:cs typeface="Calibri" panose="020F0502020204030204" pitchFamily="34" charset="0"/>
              </a:rPr>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9812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9812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152400"/>
            <a:ext cx="7772400" cy="762000"/>
          </a:xfrm>
        </p:spPr>
        <p:txBody>
          <a:bodyPr/>
          <a:lstStyle/>
          <a:p>
            <a:r>
              <a:rPr lang="en-US" sz="4000" dirty="0">
                <a:latin typeface="Calibri" panose="020F0502020204030204" pitchFamily="34" charset="0"/>
                <a:cs typeface="Calibri" panose="020F0502020204030204" pitchFamily="34" charset="0"/>
              </a:rPr>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688432"/>
                <a:ext cx="8572500" cy="463616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688432"/>
                <a:ext cx="8572500" cy="4636168"/>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152400"/>
            <a:ext cx="8534400" cy="990600"/>
          </a:xfrm>
        </p:spPr>
        <p:txBody>
          <a:bodyPr/>
          <a:lstStyle/>
          <a:p>
            <a:r>
              <a:rPr lang="en-US" sz="4000" dirty="0">
                <a:latin typeface="Calibri" panose="020F0502020204030204" pitchFamily="34" charset="0"/>
                <a:cs typeface="Calibri" panose="020F0502020204030204" pitchFamily="34" charset="0"/>
              </a:rPr>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81000" y="1752600"/>
                <a:ext cx="82296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a:latin typeface="Calibri" panose="020F0502020204030204" pitchFamily="34" charset="0"/>
                    <a:cs typeface="Calibri" panose="020F0502020204030204" pitchFamily="34" charset="0"/>
                  </a:rPr>
                  <a:t>Lovasz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81000" y="1752600"/>
                <a:ext cx="8229600" cy="4191000"/>
              </a:xfrm>
              <a:prstGeom prst="rect">
                <a:avLst/>
              </a:prstGeom>
              <a:blipFill>
                <a:blip r:embed="rId2"/>
                <a:stretch>
                  <a:fillRect l="-770" t="-1511" b="-78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76200"/>
            <a:ext cx="8229600" cy="990600"/>
          </a:xfrm>
        </p:spPr>
        <p:txBody>
          <a:bodyPr/>
          <a:lstStyle/>
          <a:p>
            <a:r>
              <a:rPr lang="en-US" sz="3600" dirty="0">
                <a:latin typeface="Calibri" panose="020F0502020204030204" pitchFamily="34" charset="0"/>
                <a:cs typeface="Calibri" panose="020F0502020204030204" pitchFamily="34" charset="0"/>
              </a:rPr>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38648" y="1600200"/>
                <a:ext cx="8448152"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38648" y="1600200"/>
                <a:ext cx="8448152" cy="4648200"/>
              </a:xfrm>
              <a:prstGeom prst="rect">
                <a:avLst/>
              </a:prstGeom>
              <a:blipFill>
                <a:blip r:embed="rId2"/>
                <a:stretch>
                  <a:fillRect l="-75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3600" dirty="0">
                <a:latin typeface="Calibri" panose="020F0502020204030204" pitchFamily="34" charset="0"/>
                <a:cs typeface="Calibri" panose="020F0502020204030204" pitchFamily="34" charset="0"/>
              </a:rPr>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60580" y="2105799"/>
                <a:ext cx="7924800" cy="35330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Lovasz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Lovasz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60580" y="2105799"/>
                <a:ext cx="7924800" cy="3533001"/>
              </a:xfrm>
              <a:prstGeom prst="rect">
                <a:avLst/>
              </a:prstGeom>
              <a:blipFill>
                <a:blip r:embed="rId2"/>
                <a:stretch>
                  <a:fillRect l="-640" t="-1429"/>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76200"/>
                <a:ext cx="7772400" cy="990600"/>
              </a:xfrm>
            </p:spPr>
            <p:txBody>
              <a:bodyPr/>
              <a:lstStyle/>
              <a:p>
                <a:r>
                  <a:rPr lang="en-US" sz="3600" dirty="0">
                    <a:latin typeface="Calibri" panose="020F0502020204030204" pitchFamily="34" charset="0"/>
                    <a:cs typeface="Calibri" panose="020F0502020204030204" pitchFamily="34" charset="0"/>
                  </a:rPr>
                  <a:t>LLL</a:t>
                </a:r>
                <a14:m>
                  <m:oMath xmlns:m="http://schemas.openxmlformats.org/officeDocument/2006/math">
                    <m:r>
                      <a:rPr lang="en-US" sz="3600" i="1" dirty="0" smtClean="0">
                        <a:latin typeface="Cambria Math" panose="02040503050406030204" pitchFamily="18" charset="0"/>
                      </a:rPr>
                      <m:t> </m:t>
                    </m:r>
                  </m:oMath>
                </a14:m>
                <a:r>
                  <a:rPr lang="en-US" sz="3600" dirty="0">
                    <a:latin typeface="Calibri" panose="020F0502020204030204" pitchFamily="34" charset="0"/>
                    <a:cs typeface="Calibri" panose="020F0502020204030204" pitchFamily="34" charset="0"/>
                  </a:rPr>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6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90500" y="12954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90500" y="1295400"/>
                <a:ext cx="8763000" cy="5029200"/>
              </a:xfrm>
              <a:prstGeom prst="rect">
                <a:avLst/>
              </a:prstGeom>
              <a:blipFill>
                <a:blip r:embed="rId3"/>
                <a:stretch>
                  <a:fillRect l="-434"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95300" y="2133600"/>
                <a:ext cx="8153400" cy="35052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a:t>
                </a: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𝐵</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𝐸</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𝐵</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)=0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 solution to this, m, will be the corresponding plaintext.</a:t>
                </a:r>
              </a:p>
              <a:p>
                <a:pPr>
                  <a:lnSpc>
                    <a:spcPct val="90000"/>
                  </a:lnSpc>
                </a:pPr>
                <a:endParaRPr lang="en-US" sz="18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95300" y="2133600"/>
                <a:ext cx="8153400" cy="3505200"/>
              </a:xfrm>
              <a:blipFill>
                <a:blip r:embed="rId3"/>
                <a:stretch>
                  <a:fillRect l="-466" t="-1805"/>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p:sp>
        <p:nvSpPr>
          <p:cNvPr id="84997" name="Rectangle 3"/>
          <p:cNvSpPr>
            <a:spLocks noGrp="1" noChangeArrowheads="1"/>
          </p:cNvSpPr>
          <p:nvPr>
            <p:ph type="body" idx="1"/>
          </p:nvPr>
        </p:nvSpPr>
        <p:spPr>
          <a:xfrm>
            <a:off x="457200" y="1981200"/>
            <a:ext cx="8305800" cy="38862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19100" y="1910219"/>
                <a:ext cx="8191500" cy="4719181"/>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𝑔</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19100" y="1910219"/>
                <a:ext cx="8191500" cy="4719181"/>
              </a:xfrm>
              <a:blipFill>
                <a:blip r:embed="rId3"/>
                <a:stretch>
                  <a:fillRect l="-774" t="-1072" r="-310"/>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Example 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𝐵</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)3, 0&lt;=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&lt;100.</m:t>
                    </m:r>
                  </m:oMath>
                </a14:m>
                <a:endParaRPr lang="en-US" sz="18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𝐵</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0</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905000"/>
                <a:ext cx="8305800" cy="4343400"/>
              </a:xfrm>
              <a:blipFill>
                <a:blip r:embed="rId3"/>
                <a:stretch>
                  <a:fillRect l="-611" t="-1458"/>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609600" y="1752600"/>
            <a:ext cx="7772400" cy="4648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Example attack on RSA using LLL</a:t>
            </a:r>
          </a:p>
        </p:txBody>
      </p:sp>
      <p:sp>
        <p:nvSpPr>
          <p:cNvPr id="84997" name="Rectangle 3"/>
          <p:cNvSpPr>
            <a:spLocks noGrp="1" noChangeArrowheads="1"/>
          </p:cNvSpPr>
          <p:nvPr>
            <p:ph type="body" idx="1"/>
          </p:nvPr>
        </p:nvSpPr>
        <p:spPr>
          <a:xfrm>
            <a:off x="419100" y="19812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3600" dirty="0">
                <a:latin typeface="Calibri" panose="020F0502020204030204" pitchFamily="34" charset="0"/>
                <a:cs typeface="Calibri" panose="020F0502020204030204" pitchFamily="34" charset="0"/>
              </a:rPr>
              <a:t>GGH Public Key System</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76400"/>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r>
                  <a:rPr lang="en-US" sz="1800" kern="0" dirty="0">
                    <a:latin typeface="Calibri" panose="020F0502020204030204" pitchFamily="34" charset="0"/>
                    <a:cs typeface="Calibri" panose="020F0502020204030204" pitchFamily="34" charset="0"/>
                  </a:rPr>
                  <a:t>, Cipher-space: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ℳ</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𝜎</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𝜎</m:t>
                        </m:r>
                        <m:r>
                          <a:rPr lang="en-US" sz="1800" i="1" ker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buFont typeface="+mj-lt"/>
                  <a:buAutoNum type="arabicPeriod"/>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Works if </a:t>
                </a:r>
                <a14:m>
                  <m:oMath xmlns:m="http://schemas.openxmlformats.org/officeDocument/2006/math">
                    <m:sSup>
                      <m:sSupPr>
                        <m:ctrlPr>
                          <a:rPr lang="en-US" sz="1800" i="1" kern="0" smtClean="0">
                            <a:latin typeface="Cambria Math" panose="02040503050406030204" pitchFamily="18" charset="0"/>
                            <a:cs typeface="Calibri" panose="020F0502020204030204" pitchFamily="34" charset="0"/>
                          </a:rPr>
                        </m:ctrlPr>
                      </m:sSupPr>
                      <m:e>
                        <m:r>
                          <a:rPr lang="en-US" sz="180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𝐵</m:t>
                        </m:r>
                      </m:e>
                      <m:sup>
                        <m:r>
                          <a:rPr lang="en-US" sz="1800" b="0" i="1" kern="0" smtClean="0">
                            <a:latin typeface="Cambria Math" panose="02040503050406030204" pitchFamily="18" charset="0"/>
                            <a:cs typeface="Calibri" panose="020F0502020204030204" pitchFamily="34" charset="0"/>
                          </a:rPr>
                          <m:t>−1</m:t>
                        </m:r>
                      </m:sup>
                    </m:sSup>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𝑟</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=0.</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76400"/>
                <a:ext cx="8572500" cy="4876800"/>
              </a:xfrm>
              <a:prstGeom prst="rect">
                <a:avLst/>
              </a:prstGeom>
              <a:blipFill>
                <a:blip r:embed="rId2"/>
                <a:stretch>
                  <a:fillRect l="-593" t="-130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latin typeface="Calibri" panose="020F0502020204030204" pitchFamily="34" charset="0"/>
                <a:cs typeface="Calibri" panose="020F0502020204030204" pitchFamily="34" charset="0"/>
              </a:rPr>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42900" y="1600200"/>
                <a:ext cx="85725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m:t>
                    </m:r>
                  </m:oMath>
                </a14:m>
                <a:r>
                  <a:rPr lang="en-US" sz="1800" b="0" i="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i="1" kern="0">
                                  <a:latin typeface="Cambria Math" panose="02040503050406030204" pitchFamily="18" charset="0"/>
                                </a:rPr>
                                <m:t>1</m:t>
                              </m:r>
                            </m:e>
                            <m:e>
                              <m:r>
                                <a:rPr lang="en-US" sz="1800" i="1" kern="0">
                                  <a:latin typeface="Cambria Math" panose="02040503050406030204" pitchFamily="18" charset="0"/>
                                </a:rPr>
                                <m:t>0</m:t>
                              </m:r>
                            </m:e>
                            <m:e>
                              <m:r>
                                <a:rPr lang="en-US" sz="1800" i="1" kern="0">
                                  <a:latin typeface="Cambria Math" panose="02040503050406030204" pitchFamily="18" charset="0"/>
                                </a:rPr>
                                <m:t>0</m:t>
                              </m:r>
                            </m:e>
                            <m:e>
                              <m:r>
                                <a:rPr lang="en-US" sz="1800" i="1" kern="0">
                                  <a:latin typeface="Cambria Math" panose="02040503050406030204" pitchFamily="18" charset="0"/>
                                </a:rPr>
                                <m:t>0</m:t>
                              </m:r>
                            </m:e>
                          </m:mr>
                          <m:mr>
                            <m:e>
                              <m:r>
                                <a:rPr lang="en-US" sz="1800" i="1" kern="0">
                                  <a:latin typeface="Cambria Math" panose="02040503050406030204" pitchFamily="18" charset="0"/>
                                </a:rPr>
                                <m:t>0</m:t>
                              </m:r>
                            </m:e>
                            <m:e>
                              <m:r>
                                <a:rPr lang="en-US" sz="1800" i="1" kern="0">
                                  <a:latin typeface="Cambria Math" panose="02040503050406030204" pitchFamily="18" charset="0"/>
                                </a:rPr>
                                <m:t>1</m:t>
                              </m:r>
                            </m:e>
                            <m:e>
                              <m:r>
                                <a:rPr lang="en-US" sz="1800" i="1" kern="0">
                                  <a:latin typeface="Cambria Math" panose="02040503050406030204" pitchFamily="18" charset="0"/>
                                </a:rPr>
                                <m:t>0</m:t>
                              </m:r>
                            </m:e>
                            <m:e>
                              <m:r>
                                <a:rPr lang="en-US" sz="1800" i="1" kern="0">
                                  <a:latin typeface="Cambria Math" panose="02040503050406030204" pitchFamily="18" charset="0"/>
                                </a:rPr>
                                <m:t>0</m:t>
                              </m:r>
                            </m:e>
                          </m:mr>
                          <m:mr>
                            <m:e>
                              <m:r>
                                <a:rPr lang="en-US" sz="1800" i="1" kern="0">
                                  <a:latin typeface="Cambria Math" panose="02040503050406030204" pitchFamily="18" charset="0"/>
                                </a:rPr>
                                <m:t>0</m:t>
                              </m:r>
                            </m:e>
                            <m:e>
                              <m:r>
                                <a:rPr lang="en-US" sz="1800" i="1" kern="0">
                                  <a:latin typeface="Cambria Math" panose="02040503050406030204" pitchFamily="18" charset="0"/>
                                </a:rPr>
                                <m:t>0</m:t>
                              </m:r>
                            </m:e>
                            <m:e>
                              <m:r>
                                <a:rPr lang="en-US" sz="1800" i="1" kern="0">
                                  <a:latin typeface="Cambria Math" panose="02040503050406030204" pitchFamily="18" charset="0"/>
                                </a:rPr>
                                <m:t>1</m:t>
                              </m:r>
                            </m:e>
                            <m:e>
                              <m:r>
                                <a:rPr lang="en-US" sz="1800" i="1" kern="0">
                                  <a:latin typeface="Cambria Math" panose="02040503050406030204" pitchFamily="18" charset="0"/>
                                </a:rPr>
                                <m:t>0</m:t>
                              </m:r>
                            </m:e>
                          </m:mr>
                          <m:mr>
                            <m:e>
                              <m:f>
                                <m:fPr>
                                  <m:ctrlPr>
                                    <a:rPr lang="en-US" sz="1800" i="1" kern="0">
                                      <a:latin typeface="Cambria Math" panose="02040503050406030204" pitchFamily="18" charset="0"/>
                                    </a:rPr>
                                  </m:ctrlPr>
                                </m:fPr>
                                <m:num>
                                  <m:r>
                                    <a:rPr lang="en-US" sz="1800" i="1" kern="0">
                                      <a:latin typeface="Cambria Math" panose="02040503050406030204" pitchFamily="18" charset="0"/>
                                    </a:rPr>
                                    <m:t>−44</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−18</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−4</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1</m:t>
                                  </m:r>
                                </m:num>
                                <m:den>
                                  <m:r>
                                    <a:rPr lang="en-US" sz="1800" i="1" kern="0">
                                      <a:latin typeface="Cambria Math" panose="02040503050406030204" pitchFamily="18" charset="0"/>
                                    </a:rPr>
                                    <m:t>49</m:t>
                                  </m:r>
                                </m:den>
                              </m:f>
                            </m:e>
                          </m:mr>
                        </m:m>
                      </m:e>
                    </m:d>
                  </m:oMath>
                </a14:m>
                <a:r>
                  <a:rPr lang="en-US" sz="1800" kern="0" dirty="0"/>
                  <a:t> </a:t>
                </a:r>
              </a:p>
              <a:p>
                <a:pPr>
                  <a:lnSpc>
                    <a:spcPct val="90000"/>
                  </a:lnSpc>
                </a:pPr>
                <a14:m>
                  <m:oMath xmlns:m="http://schemas.openxmlformats.org/officeDocument/2006/math">
                    <m:r>
                      <a:rPr lang="en-US" sz="1800" i="1" kern="0">
                        <a:latin typeface="Cambria Math" panose="02040503050406030204" pitchFamily="18" charset="0"/>
                      </a:rPr>
                      <m:t>𝑚</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(3,−4,1,3)</m:t>
                        </m:r>
                      </m:e>
                      <m:sup>
                        <m:r>
                          <a:rPr lang="en-US" sz="1800" i="1" kern="0">
                            <a:latin typeface="Cambria Math" panose="02040503050406030204" pitchFamily="18" charset="0"/>
                          </a:rPr>
                          <m:t>𝑇</m:t>
                        </m:r>
                      </m:sup>
                    </m:sSup>
                  </m:oMath>
                </a14:m>
                <a:r>
                  <a:rPr lang="en-US" sz="1800" kern="0" dirty="0"/>
                  <a:t> ,  </a:t>
                </a:r>
                <a14:m>
                  <m:oMath xmlns:m="http://schemas.openxmlformats.org/officeDocument/2006/math">
                    <m:r>
                      <a:rPr lang="en-US" sz="1800" i="1" kern="0">
                        <a:latin typeface="Cambria Math" panose="02040503050406030204" pitchFamily="18" charset="0"/>
                      </a:rPr>
                      <m:t>𝑟</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(−1,1,1,−1)</m:t>
                        </m:r>
                      </m:e>
                      <m:sup>
                        <m:r>
                          <a:rPr lang="en-US" sz="1800" i="1" kern="0">
                            <a:latin typeface="Cambria Math" panose="02040503050406030204" pitchFamily="18" charset="0"/>
                          </a:rPr>
                          <m:t>𝑇</m:t>
                        </m:r>
                      </m:sup>
                    </m:sSup>
                  </m:oMath>
                </a14:m>
                <a:r>
                  <a:rPr lang="en-US" sz="1800" kern="0" dirty="0"/>
                  <a:t>, </a:t>
                </a:r>
                <a14:m>
                  <m:oMath xmlns:m="http://schemas.openxmlformats.org/officeDocument/2006/math">
                    <m:r>
                      <a:rPr lang="en-US" sz="1800" i="1" kern="0">
                        <a:latin typeface="Cambria Math" panose="02040503050406030204" pitchFamily="18" charset="0"/>
                      </a:rPr>
                      <m:t>𝑐</m:t>
                    </m:r>
                    <m:r>
                      <a:rPr lang="en-US" sz="1800" i="1" kern="0">
                        <a:latin typeface="Cambria Math" panose="02040503050406030204" pitchFamily="18" charset="0"/>
                      </a:rPr>
                      <m:t>=</m:t>
                    </m:r>
                    <m:r>
                      <a:rPr lang="en-US" sz="1800" i="1" kern="0">
                        <a:latin typeface="Cambria Math" panose="02040503050406030204" pitchFamily="18" charset="0"/>
                      </a:rPr>
                      <m:t>𝐻𝑚</m:t>
                    </m:r>
                    <m:r>
                      <a:rPr lang="en-US" sz="1800" i="1" kern="0">
                        <a:latin typeface="Cambria Math" panose="02040503050406030204" pitchFamily="18" charset="0"/>
                      </a:rPr>
                      <m:t>+</m:t>
                    </m:r>
                    <m:r>
                      <a:rPr lang="en-US" sz="1800" i="1" kern="0">
                        <a:latin typeface="Cambria Math" panose="02040503050406030204" pitchFamily="18" charset="0"/>
                      </a:rPr>
                      <m:t>𝑟</m:t>
                    </m:r>
                    <m:r>
                      <a:rPr lang="en-US" sz="1800" i="1" ker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 2, 210)</m:t>
                        </m:r>
                      </m:e>
                      <m:sup>
                        <m:r>
                          <a:rPr lang="en-US" sz="1800" i="1" kern="0">
                            <a:latin typeface="Cambria Math" panose="02040503050406030204" pitchFamily="18" charset="0"/>
                          </a:rPr>
                          <m:t>𝑇</m:t>
                        </m:r>
                      </m:sup>
                    </m:sSup>
                  </m:oMath>
                </a14:m>
                <a:endParaRPr lang="en-US" sz="1800" b="0" i="0" kern="0" dirty="0">
                  <a:latin typeface="Cambria Math" panose="02040503050406030204" pitchFamily="18" charset="0"/>
                </a:endParaRPr>
              </a:p>
              <a:p>
                <a:pPr>
                  <a:lnSpc>
                    <a:spcPct val="90000"/>
                  </a:lnSpc>
                </a:pP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7</m:t>
                        </m:r>
                      </m:den>
                    </m:f>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r>
                  <a:rPr lang="en-US" sz="1800" kern="0" dirty="0"/>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𝑐</m:t>
                    </m:r>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(−116, −8, −17, −57)</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𝑐</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  −4,  1,  211)</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  −4,  1,  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42900" y="1600200"/>
                <a:ext cx="8572500" cy="4800600"/>
              </a:xfrm>
              <a:prstGeom prst="rect">
                <a:avLst/>
              </a:prstGeom>
              <a:blipFill>
                <a:blip r:embed="rId2"/>
                <a:stretch>
                  <a:fillRect l="-295"/>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latin typeface="Calibri" panose="020F0502020204030204" pitchFamily="34" charset="0"/>
                <a:cs typeface="Calibri" panose="020F0502020204030204" pitchFamily="34" charset="0"/>
              </a:rPr>
              <a:t>Learning with Errors (LWE)</a:t>
            </a:r>
            <a:endParaRPr lang="en-US" sz="4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2129413"/>
                <a:ext cx="84582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Reduces to LWE. </a:t>
                </a:r>
                <a:r>
                  <a:rPr lang="en-US" sz="2000" kern="0" dirty="0" err="1">
                    <a:latin typeface="Calibri" panose="020F0502020204030204" pitchFamily="34" charset="0"/>
                    <a:cs typeface="Calibri" panose="020F0502020204030204" pitchFamily="34" charset="0"/>
                  </a:rPr>
                  <a:t>cf</a:t>
                </a:r>
                <a:r>
                  <a:rPr lang="en-US" sz="2000" kern="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Chris Peikert</a:t>
                </a:r>
                <a:r>
                  <a:rPr lang="en-US" sz="2000" kern="0" dirty="0">
                    <a:latin typeface="Calibri" panose="020F0502020204030204" pitchFamily="34" charset="0"/>
                    <a:cs typeface="Calibri" panose="020F0502020204030204" pitchFamily="34" charset="0"/>
                  </a:rPr>
                  <a:t> et. al.</a:t>
                </a:r>
              </a:p>
              <a:p>
                <a:pPr>
                  <a:lnSpc>
                    <a:spcPct val="90000"/>
                  </a:lnSpc>
                </a:pPr>
                <a:r>
                  <a:rPr lang="en-US" sz="2000" kern="0" dirty="0">
                    <a:latin typeface="Calibri" panose="020F0502020204030204" pitchFamily="34" charset="0"/>
                    <a:cs typeface="Calibri" panose="020F0502020204030204" pitchFamily="34" charset="0"/>
                  </a:rPr>
                  <a:t>Search LWE problem: Given </a:t>
                </a:r>
                <a14:m>
                  <m:oMath xmlns:m="http://schemas.openxmlformats.org/officeDocument/2006/math">
                    <m:sSub>
                      <m:sSubPr>
                        <m:ctrlPr>
                          <a:rPr lang="en-US" sz="2000" i="1" kern="0" smtClean="0">
                            <a:latin typeface="Cambria Math" panose="02040503050406030204" pitchFamily="18" charset="0"/>
                            <a:cs typeface="Calibri" panose="020F0502020204030204" pitchFamily="34" charset="0"/>
                          </a:rPr>
                        </m:ctrlPr>
                      </m:sSubPr>
                      <m:e>
                        <m:r>
                          <a:rPr lang="en-US" sz="2000" b="0" i="1" kern="0" smtClean="0">
                            <a:latin typeface="Cambria Math" panose="02040503050406030204" pitchFamily="18" charset="0"/>
                            <a:cs typeface="Calibri" panose="020F0502020204030204" pitchFamily="34" charset="0"/>
                          </a:rPr>
                          <m:t>𝑎</m:t>
                        </m:r>
                      </m:e>
                      <m:sub>
                        <m:r>
                          <a:rPr lang="en-US" sz="2000" b="0" i="1" kern="0" smtClean="0">
                            <a:latin typeface="Cambria Math" panose="02040503050406030204" pitchFamily="18" charset="0"/>
                            <a:cs typeface="Calibri" panose="020F0502020204030204" pitchFamily="34" charset="0"/>
                          </a:rPr>
                          <m:t>𝑖𝑗</m:t>
                        </m:r>
                      </m:sub>
                    </m:sSub>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cs typeface="Calibri" panose="020F0502020204030204" pitchFamily="34"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b="0" i="1" kern="0" smtClean="0">
                        <a:latin typeface="Cambria Math" panose="02040503050406030204" pitchFamily="18" charset="0"/>
                        <a:cs typeface="Calibri" panose="020F0502020204030204" pitchFamily="34" charset="0"/>
                      </a:rPr>
                      <m:t>+</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𝑒</m:t>
                        </m:r>
                      </m:e>
                    </m:acc>
                    <m:r>
                      <a:rPr lang="en-US" sz="2000" b="0" i="1" kern="0" smtClean="0">
                        <a:latin typeface="Cambria Math" panose="02040503050406030204" pitchFamily="18" charset="0"/>
                        <a:cs typeface="Calibri" panose="020F0502020204030204" pitchFamily="34" charset="0"/>
                      </a:rPr>
                      <m:t>)</m:t>
                    </m:r>
                  </m:oMath>
                </a14:m>
                <a:r>
                  <a:rPr lang="en-US" sz="2000" kern="0" dirty="0">
                    <a:latin typeface="Calibri" panose="020F0502020204030204" pitchFamily="34" charset="0"/>
                    <a:cs typeface="Calibri" panose="020F0502020204030204" pitchFamily="34" charset="0"/>
                  </a:rPr>
                  <a:t> find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Decision LWE</a:t>
                </a:r>
                <a:r>
                  <a:rPr lang="en-US" sz="2000" kern="0">
                    <a:latin typeface="Calibri" panose="020F0502020204030204" pitchFamily="34" charset="0"/>
                    <a:cs typeface="Calibri" panose="020F0502020204030204" pitchFamily="34" charset="0"/>
                  </a:rPr>
                  <a:t>: Distinguish, </a:t>
                </a:r>
                <a:r>
                  <a:rPr lang="en-US" sz="2000" kern="0" dirty="0">
                    <a:latin typeface="Calibri" panose="020F0502020204030204" pitchFamily="34" charset="0"/>
                    <a:cs typeface="Calibri" panose="020F0502020204030204" pitchFamily="34" charset="0"/>
                  </a:rPr>
                  <a:t>with non-negligible probability, between </a:t>
                </a:r>
                <a14:m>
                  <m:oMath xmlns:m="http://schemas.openxmlformats.org/officeDocument/2006/math">
                    <m:acc>
                      <m:accPr>
                        <m:chr m:val="⃗"/>
                        <m:ctrlPr>
                          <a:rPr lang="en-US" sz="2000" i="1" kern="0" smtClean="0">
                            <a:latin typeface="Cambria Math" panose="02040503050406030204" pitchFamily="18" charset="0"/>
                          </a:rPr>
                        </m:ctrlPr>
                      </m:accPr>
                      <m:e>
                        <m:r>
                          <a:rPr lang="en-US" sz="2000" b="0" i="1" kern="0" smtClean="0">
                            <a:latin typeface="Cambria Math" panose="02040503050406030204" pitchFamily="18" charset="0"/>
                          </a:rPr>
                          <m:t>𝑏</m:t>
                        </m:r>
                      </m:e>
                    </m:acc>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r>
                  <a:rPr lang="en-US" sz="20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𝑒</m:t>
                        </m:r>
                      </m:e>
                    </m:acc>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oMath>
                </a14:m>
                <a:r>
                  <a:rPr lang="en-US" sz="20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Regev’s</a:t>
                </a:r>
                <a:r>
                  <a:rPr lang="en-US" sz="2000" kern="0" dirty="0">
                    <a:latin typeface="Calibri" panose="020F0502020204030204" pitchFamily="34" charset="0"/>
                    <a:cs typeface="Calibri" panose="020F0502020204030204" pitchFamily="34" charset="0"/>
                  </a:rPr>
                  <a:t> results show it is possible to pick parameters so that solving the cipher is equivalent to solving worst-case LWE</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2129413"/>
                <a:ext cx="8458200" cy="4343400"/>
              </a:xfrm>
              <a:prstGeom prst="rect">
                <a:avLst/>
              </a:prstGeom>
              <a:blipFill>
                <a:blip r:embed="rId2"/>
                <a:stretch>
                  <a:fillRect l="-750" t="-1166" r="-45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76200"/>
            <a:ext cx="7772400" cy="990600"/>
          </a:xfrm>
        </p:spPr>
        <p:txBody>
          <a:bodyPr/>
          <a:lstStyle/>
          <a:p>
            <a:r>
              <a:rPr lang="en-US" sz="3600" dirty="0">
                <a:latin typeface="Calibri" panose="020F0502020204030204" pitchFamily="34" charset="0"/>
                <a:cs typeface="Calibri" panose="020F0502020204030204" pitchFamily="34" charset="0"/>
              </a:rPr>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409700"/>
                <a:ext cx="83820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400"/>
                  </a:spcBef>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spcBef>
                    <a:spcPts val="400"/>
                  </a:spcBef>
                </a:pPr>
                <a:r>
                  <a:rPr lang="en-US" sz="1800" kern="0" dirty="0">
                    <a:latin typeface="Calibri" panose="020F0502020204030204" pitchFamily="34" charset="0"/>
                    <a:cs typeface="Calibri" panose="020F0502020204030204" pitchFamily="34" charset="0"/>
                  </a:rPr>
                  <a:t>Key Gen</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spcBef>
                    <a:spcPts val="400"/>
                  </a:spcBef>
                </a:pPr>
                <a:r>
                  <a:rPr lang="en-US" sz="1800" kern="0" dirty="0">
                    <a:latin typeface="Calibri" panose="020F0502020204030204" pitchFamily="34" charset="0"/>
                    <a:cs typeface="Calibri" panose="020F0502020204030204" pitchFamily="34" charset="0"/>
                  </a:rPr>
                  <a:t>Enc</a:t>
                </a:r>
              </a:p>
              <a:p>
                <a:pPr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spcBef>
                    <a:spcPts val="400"/>
                  </a:spcBef>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spcBef>
                    <a:spcPts val="400"/>
                  </a:spcBef>
                </a:pPr>
                <a:r>
                  <a:rPr lang="en-US" sz="1800" kern="0" dirty="0">
                    <a:latin typeface="Calibri" panose="020F0502020204030204" pitchFamily="34" charset="0"/>
                    <a:cs typeface="Calibri" panose="020F0502020204030204" pitchFamily="34" charset="0"/>
                  </a:rPr>
                  <a:t>Dec</a:t>
                </a:r>
              </a:p>
              <a:p>
                <a:pPr marL="685800"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409700"/>
                <a:ext cx="8382000" cy="5143500"/>
              </a:xfrm>
              <a:prstGeom prst="rect">
                <a:avLst/>
              </a:prstGeom>
              <a:blipFill>
                <a:blip r:embed="rId2"/>
                <a:stretch>
                  <a:fillRect l="-606" t="-739" r="-4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7526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r>
                  <a:rPr lang="en-US" sz="2000" kern="0" dirty="0"/>
                  <a:t>, </a:t>
                </a:r>
                <a14:m>
                  <m:oMath xmlns:m="http://schemas.openxmlformats.org/officeDocument/2006/math">
                    <m:r>
                      <a:rPr lang="en-US" sz="2000" b="0" i="1" kern="0" smtClean="0">
                        <a:latin typeface="Cambria Math" panose="02040503050406030204" pitchFamily="18" charset="0"/>
                      </a:rPr>
                      <m:t>𝑙</m:t>
                    </m:r>
                    <m:r>
                      <a:rPr lang="en-US" sz="2000" b="0" i="1" kern="0" smtClean="0">
                        <a:latin typeface="Cambria Math" panose="02040503050406030204" pitchFamily="18" charset="0"/>
                      </a:rPr>
                      <m:t>=4</m:t>
                    </m:r>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𝐴</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7526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228600"/>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828800"/>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𝐸</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𝑃</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828800"/>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669473"/>
                <a:ext cx="8534400" cy="42741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acc>
                      <m:accPr>
                        <m:chr m:val="⃗"/>
                        <m:ctrlPr>
                          <a:rPr lang="en-US" sz="2000" b="0" i="1" kern="0" smtClean="0">
                            <a:latin typeface="Cambria Math" panose="02040503050406030204" pitchFamily="18" charset="0"/>
                          </a:rPr>
                        </m:ctrlPr>
                      </m:accPr>
                      <m:e>
                        <m:r>
                          <a:rPr lang="en-US" sz="2000" b="0" i="1" kern="0" smtClean="0">
                            <a:latin typeface="Cambria Math" panose="02040503050406030204" pitchFamily="18" charset="0"/>
                          </a:rPr>
                          <m:t>𝑣</m:t>
                        </m:r>
                      </m:e>
                    </m:acc>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669473"/>
                <a:ext cx="8534400" cy="4274127"/>
              </a:xfrm>
              <a:prstGeom prst="rect">
                <a:avLst/>
              </a:prstGeom>
              <a:blipFill>
                <a:blip r:embed="rId2"/>
                <a:stretch>
                  <a:fillRect l="-89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990601" y="400050"/>
            <a:ext cx="6685347" cy="742950"/>
          </a:xfrm>
        </p:spPr>
        <p:txBody>
          <a:bodyPr>
            <a:normAutofit/>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990601" y="1638299"/>
                <a:ext cx="7315199" cy="4000501"/>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990601" y="1638299"/>
                <a:ext cx="7315199" cy="4000501"/>
              </a:xfrm>
              <a:prstGeom prst="rect">
                <a:avLst/>
              </a:prstGeom>
              <a:blipFill>
                <a:blip r:embed="rId2"/>
                <a:stretch>
                  <a:fillRect l="-1213"/>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50292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latin typeface="Calibri" panose="020F0502020204030204" pitchFamily="34" charset="0"/>
                <a:cs typeface="Calibri" panose="020F0502020204030204" pitchFamily="34" charset="0"/>
              </a:rPr>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331507391"/>
                  </p:ext>
                </p:extLst>
              </p:nvPr>
            </p:nvGraphicFramePr>
            <p:xfrm>
              <a:off x="647700" y="246888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331507391"/>
                  </p:ext>
                </p:extLst>
              </p:nvPr>
            </p:nvGraphicFramePr>
            <p:xfrm>
              <a:off x="647700" y="246888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mc:AlternateContent xmlns:mc="http://schemas.openxmlformats.org/markup-compatibility/2006" xmlns:a14="http://schemas.microsoft.com/office/drawing/2010/main">
        <mc:Choice Requires="a14">
          <p:sp>
            <p:nvSpPr>
              <p:cNvPr id="98309" name="Rectangle 3"/>
              <p:cNvSpPr>
                <a:spLocks noGrp="1" noChangeArrowheads="1"/>
              </p:cNvSpPr>
              <p:nvPr>
                <p:ph type="body" idx="1"/>
              </p:nvPr>
            </p:nvSpPr>
            <p:spPr>
              <a:xfrm>
                <a:off x="50602" y="1898650"/>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a:t>
                </a:r>
                <a14:m>
                  <m:oMath xmlns:m="http://schemas.openxmlformats.org/officeDocument/2006/math">
                    <m:r>
                      <a:rPr lang="en-US" altLang="ko-KR" sz="2000" i="1" dirty="0" smtClean="0">
                        <a:latin typeface="Cambria Math" panose="02040503050406030204" pitchFamily="18" charset="0"/>
                        <a:ea typeface="Gulim" pitchFamily="34" charset="-127"/>
                        <a:cs typeface="Calibri" panose="020F0502020204030204" pitchFamily="34" charset="0"/>
                      </a:rPr>
                      <m:t>𝑦</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𝑥</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𝑎𝑥</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𝑏</m:t>
                    </m:r>
                  </m:oMath>
                </a14:m>
                <a:r>
                  <a:rPr lang="en-US" altLang="ko-KR" sz="2000" dirty="0">
                    <a:latin typeface="Calibri" panose="020F0502020204030204" pitchFamily="34" charset="0"/>
                    <a:ea typeface="Gulim" pitchFamily="34" charset="-127"/>
                    <a:cs typeface="Calibri" panose="020F0502020204030204" pitchFamily="34" charset="0"/>
                  </a:rPr>
                  <a:t>.</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mc:Choice>
        <mc:Fallback xmlns="">
          <p:sp>
            <p:nvSpPr>
              <p:cNvPr id="98309" name="Rectangle 3"/>
              <p:cNvSpPr>
                <a:spLocks noGrp="1" noRot="1" noChangeAspect="1" noMove="1" noResize="1" noEditPoints="1" noAdjustHandles="1" noChangeArrowheads="1" noChangeShapeType="1" noTextEdit="1"/>
              </p:cNvSpPr>
              <p:nvPr>
                <p:ph type="body" idx="1"/>
              </p:nvPr>
            </p:nvSpPr>
            <p:spPr>
              <a:xfrm>
                <a:off x="50602" y="1898650"/>
                <a:ext cx="8858250" cy="4619625"/>
              </a:xfrm>
              <a:blipFill>
                <a:blip r:embed="rId2"/>
                <a:stretch>
                  <a:fillRect l="-572" t="-822"/>
                </a:stretch>
              </a:blipFill>
            </p:spPr>
            <p:txBody>
              <a:bodyPr/>
              <a:lstStyle/>
              <a:p>
                <a:r>
                  <a:rPr lang="en-US">
                    <a:noFill/>
                  </a:rPr>
                  <a:t> </a:t>
                </a:r>
              </a:p>
            </p:txBody>
          </p:sp>
        </mc:Fallback>
      </mc:AlternateContent>
      <p:grpSp>
        <p:nvGrpSpPr>
          <p:cNvPr id="2" name="Group 4"/>
          <p:cNvGrpSpPr>
            <a:grpSpLocks/>
          </p:cNvGrpSpPr>
          <p:nvPr/>
        </p:nvGrpSpPr>
        <p:grpSpPr bwMode="auto">
          <a:xfrm>
            <a:off x="5029200" y="258445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1330308" y="5312407"/>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latin typeface="Calibri" panose="020F0502020204030204" pitchFamily="34" charset="0"/>
                <a:cs typeface="Calibri" panose="020F0502020204030204" pitchFamily="34" charset="0"/>
              </a:rPr>
              <a:t>Ring-LWE</a:t>
            </a:r>
            <a:endParaRPr lang="en-US" sz="2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838200" y="2286000"/>
                <a:ext cx="7672138" cy="3124200"/>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Put </a:t>
                </a:r>
                <a14:m>
                  <m:oMath xmlns:m="http://schemas.openxmlformats.org/officeDocument/2006/math">
                    <m:r>
                      <a:rPr lang="en-US" sz="2000" i="1" kern="0">
                        <a:latin typeface="Cambria Math" panose="02040503050406030204" pitchFamily="18" charset="0"/>
                      </a:rPr>
                      <m:t>𝑅</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rPr>
                              <m:t>𝑞</m:t>
                            </m:r>
                          </m:sub>
                        </m:sSub>
                        <m:d>
                          <m:dPr>
                            <m:begChr m:val="["/>
                            <m:endChr m:val="]"/>
                            <m:ctrlPr>
                              <a:rPr lang="en-US" sz="2000" i="1" kern="0">
                                <a:latin typeface="Cambria Math" panose="02040503050406030204" pitchFamily="18" charset="0"/>
                              </a:rPr>
                            </m:ctrlPr>
                          </m:dPr>
                          <m:e>
                            <m:r>
                              <a:rPr lang="en-US" sz="2000" i="1" kern="0">
                                <a:latin typeface="Cambria Math" panose="02040503050406030204" pitchFamily="18" charset="0"/>
                              </a:rPr>
                              <m:t>𝑥</m:t>
                            </m:r>
                          </m:e>
                        </m:d>
                      </m:num>
                      <m:den>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𝑛</m:t>
                            </m:r>
                          </m:sup>
                        </m:sSup>
                        <m:r>
                          <a:rPr lang="en-US" sz="2000" i="1" kern="0">
                            <a:latin typeface="Cambria Math" panose="02040503050406030204" pitchFamily="18" charset="0"/>
                          </a:rPr>
                          <m:t>+1</m:t>
                        </m:r>
                      </m:den>
                    </m:f>
                    <m:r>
                      <a:rPr lang="en-US" sz="2000" i="1" kern="0">
                        <a:latin typeface="Cambria Math" panose="02040503050406030204" pitchFamily="18" charset="0"/>
                      </a:rPr>
                      <m:t>, </m:t>
                    </m:r>
                    <m:r>
                      <a:rPr lang="en-US" sz="2000" i="1" kern="0">
                        <a:latin typeface="Cambria Math" panose="02040503050406030204" pitchFamily="18" charset="0"/>
                      </a:rPr>
                      <m:t>𝑛</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2</m:t>
                        </m:r>
                      </m:e>
                      <m:sup>
                        <m:r>
                          <a:rPr lang="en-US" sz="2000" i="1" kern="0">
                            <a:latin typeface="Cambria Math" panose="02040503050406030204" pitchFamily="18" charset="0"/>
                          </a:rPr>
                          <m:t>𝑘</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generates ideal </a:t>
                </a:r>
                <a14:m>
                  <m:oMath xmlns:m="http://schemas.openxmlformats.org/officeDocument/2006/math">
                    <m:r>
                      <a:rPr lang="en-US" sz="2000" i="1" kern="0">
                        <a:latin typeface="Cambria Math" panose="02040503050406030204" pitchFamily="18" charset="0"/>
                      </a:rPr>
                      <m:t>(</m:t>
                    </m:r>
                    <m:r>
                      <a:rPr lang="en-US" sz="2000" i="1" kern="0">
                        <a:latin typeface="Cambria Math" panose="02040503050406030204" pitchFamily="18" charset="0"/>
                      </a:rPr>
                      <m:t>𝑎</m:t>
                    </m:r>
                    <m:r>
                      <a:rPr lang="en-US" sz="2000" i="1" ker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ideal lattice.</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a</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𝑏</m:t>
                    </m:r>
                    <m:r>
                      <a:rPr lang="en-US" sz="2000" i="1" kern="0">
                        <a:latin typeface="Cambria Math" panose="02040503050406030204" pitchFamily="18" charset="0"/>
                      </a:rPr>
                      <m:t>=</m:t>
                    </m:r>
                    <m:r>
                      <a:rPr lang="en-US" sz="2000" i="1" kern="0">
                        <a:latin typeface="Cambria Math" panose="02040503050406030204" pitchFamily="18" charset="0"/>
                      </a:rPr>
                      <m:t>𝑎𝑠</m:t>
                    </m:r>
                    <m:r>
                      <a:rPr lang="en-US" sz="2000" i="1" kern="0">
                        <a:latin typeface="Cambria Math" panose="02040503050406030204" pitchFamily="18" charset="0"/>
                      </a:rPr>
                      <m:t>+</m:t>
                    </m:r>
                    <m:r>
                      <a:rPr lang="en-US" sz="2000" i="1" kern="0">
                        <a:latin typeface="Cambria Math" panose="02040503050406030204" pitchFamily="18" charset="0"/>
                      </a:rPr>
                      <m:t>𝑒</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s</m:t>
                    </m:r>
                    <m:r>
                      <a:rPr lang="en-US" sz="2000" kern="0">
                        <a:latin typeface="Cambria Math" panose="02040503050406030204" pitchFamily="18" charset="0"/>
                        <a:ea typeface="Cambria Math" panose="02040503050406030204" pitchFamily="18" charset="0"/>
                      </a:rPr>
                      <m:t>,</m:t>
                    </m:r>
                    <m:r>
                      <m:rPr>
                        <m:sty m:val="p"/>
                      </m:rPr>
                      <a:rPr lang="en-US" sz="2000" kern="0">
                        <a:latin typeface="Cambria Math" panose="02040503050406030204" pitchFamily="18" charset="0"/>
                        <a:ea typeface="Cambria Math" panose="02040503050406030204" pitchFamily="18" charset="0"/>
                      </a:rPr>
                      <m:t>e</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find </a:t>
                </a:r>
                <a14:m>
                  <m:oMath xmlns:m="http://schemas.openxmlformats.org/officeDocument/2006/math">
                    <m:r>
                      <a:rPr lang="en-US" sz="2000" i="1" kern="0">
                        <a:latin typeface="Cambria Math" panose="02040503050406030204" pitchFamily="18" charset="0"/>
                      </a:rPr>
                      <m:t>𝑠</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𝐶𝑉𝑃</m:t>
                        </m:r>
                      </m:e>
                      <m:sub>
                        <m:r>
                          <a:rPr lang="en-US" sz="2000" i="1" ker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838200" y="2286000"/>
                <a:ext cx="7672138" cy="3124200"/>
              </a:xfrm>
              <a:prstGeom prst="rect">
                <a:avLst/>
              </a:prstGeom>
              <a:blipFill>
                <a:blip r:embed="rId2"/>
                <a:stretch>
                  <a:fillRect l="-11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286000"/>
                <a:ext cx="7772400" cy="3886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286000"/>
                <a:ext cx="7772400" cy="3886200"/>
              </a:xfrm>
              <a:prstGeom prst="rect">
                <a:avLst/>
              </a:prstGeom>
              <a:blipFill>
                <a:blip r:embed="rId2"/>
                <a:stretch>
                  <a:fillRect l="-817" t="-195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3600" dirty="0">
                <a:latin typeface="Calibri" panose="020F0502020204030204" pitchFamily="34" charset="0"/>
                <a:cs typeface="Calibri" panose="020F0502020204030204" pitchFamily="34" charset="0"/>
              </a:rPr>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53980" y="1600200"/>
                <a:ext cx="8001000" cy="47461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53980" y="1600200"/>
                <a:ext cx="8001000" cy="4746171"/>
              </a:xfrm>
              <a:prstGeom prst="rect">
                <a:avLst/>
              </a:prstGeom>
              <a:blipFill>
                <a:blip r:embed="rId2"/>
                <a:stretch>
                  <a:fillRect l="-792" t="-1604" b="-133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err="1">
                <a:latin typeface="Calibri" panose="020F0502020204030204" pitchFamily="34" charset="0"/>
                <a:cs typeface="Calibri" panose="020F0502020204030204" pitchFamily="34" charset="0"/>
              </a:rPr>
              <a:t>Dilithium</a:t>
            </a:r>
            <a:r>
              <a:rPr lang="en-US" sz="2400" dirty="0">
                <a:latin typeface="Calibri" panose="020F0502020204030204" pitchFamily="34" charset="0"/>
                <a:cs typeface="Calibri" panose="020F0502020204030204" pitchFamily="34" charset="0"/>
              </a:rPr>
              <a:t> (signing), </a:t>
            </a:r>
            <a:r>
              <a:rPr lang="en-US" sz="2400" dirty="0" err="1">
                <a:latin typeface="Calibri" panose="020F0502020204030204" pitchFamily="34" charset="0"/>
                <a:cs typeface="Calibri" panose="020F0502020204030204" pitchFamily="34" charset="0"/>
              </a:rPr>
              <a:t>Kyber</a:t>
            </a:r>
            <a:r>
              <a:rPr lang="en-US" sz="2400" dirty="0">
                <a:latin typeface="Calibri" panose="020F0502020204030204" pitchFamily="34" charset="0"/>
                <a:cs typeface="Calibri" panose="020F0502020204030204" pitchFamily="34" charset="0"/>
              </a:rPr>
              <a:t>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Some common features of </a:t>
            </a: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and </a:t>
            </a:r>
            <a:r>
              <a:rPr lang="en-US" b="0" kern="0" dirty="0" err="1">
                <a:latin typeface="Calibri" panose="020F0502020204030204" pitchFamily="34" charset="0"/>
                <a:cs typeface="Calibri" panose="020F0502020204030204" pitchFamily="34" charset="0"/>
              </a:rPr>
              <a:t>Kyber</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600200"/>
                <a:ext cx="83820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=3329</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Kyber</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23</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13</m:t>
                        </m:r>
                      </m:sup>
                    </m:sSup>
                    <m:r>
                      <a:rPr lang="en-US" sz="1800" i="1">
                        <a:solidFill>
                          <a:schemeClr val="tx1"/>
                        </a:solidFill>
                        <a:latin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cs typeface="Calibri" panose="020F0502020204030204" pitchFamily="34" charset="0"/>
                        <a:sym typeface="Arial"/>
                      </a:rPr>
                      <m:t>=8380417</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Dilithium</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600200"/>
                <a:ext cx="8382000" cy="4724400"/>
              </a:xfrm>
              <a:prstGeom prst="rect">
                <a:avLst/>
              </a:prstGeom>
              <a:blipFill>
                <a:blip r:embed="rId2"/>
                <a:stretch>
                  <a:fillRect l="-1664" t="-1609" r="-1967" b="-402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623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752600"/>
                <a:ext cx="8153400" cy="426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cs typeface="Calibri" panose="020F0502020204030204" pitchFamily="34" charset="0"/>
                            <a:sym typeface="Arial"/>
                          </a:rPr>
                          <m:t>𝑞</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chemeClr val="tx1"/>
                            </a:solidFill>
                            <a:latin typeface="Cambria Math" panose="02040503050406030204" pitchFamily="18" charset="0"/>
                            <a:cs typeface="Calibri" panose="020F0502020204030204" pitchFamily="34" charset="0"/>
                            <a:sym typeface="Arial"/>
                          </a:rPr>
                          <m:t>𝑟</m:t>
                        </m:r>
                      </m:e>
                      <m:sup>
                        <m:r>
                          <a:rPr lang="en-US" sz="2000" b="0" i="1" dirty="0" smtClean="0">
                            <a:solidFill>
                              <a:schemeClr val="tx1"/>
                            </a:solidFill>
                            <a:latin typeface="Cambria Math" panose="02040503050406030204" pitchFamily="18" charset="0"/>
                            <a:cs typeface="Calibri" panose="020F0502020204030204" pitchFamily="34" charset="0"/>
                            <a:sym typeface="Arial"/>
                          </a:rPr>
                          <m:t>+</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𝑚</m:t>
                        </m:r>
                      </m:e>
                    </m:d>
                  </m:oMath>
                </a14:m>
                <a:r>
                  <a:rPr lang="en-US" sz="2000" dirty="0">
                    <a:solidFill>
                      <a:schemeClr val="tx1"/>
                    </a:solidFill>
                    <a:latin typeface="Arial"/>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cs typeface="Calibri" panose="020F0502020204030204" pitchFamily="34" charset="0"/>
                            <a:sym typeface="Arial"/>
                          </a:rPr>
                          <m:t>2</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solidFill>
                      <a:schemeClr val="tx1"/>
                    </a:solidFill>
                    <a:latin typeface="Calibri" panose="020F0502020204030204" pitchFamily="34" charset="0"/>
                    <a:cs typeface="Calibri" panose="020F0502020204030204" pitchFamily="34" charset="0"/>
                    <a:sym typeface="Arial"/>
                  </a:rPr>
                  <a:t>, if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𝑚</m:t>
                    </m:r>
                  </m:oMath>
                </a14:m>
                <a:r>
                  <a:rPr lang="en-US" sz="2000" dirty="0">
                    <a:solidFill>
                      <a:schemeClr val="tx1"/>
                    </a:solidFill>
                    <a:latin typeface="Calibri" panose="020F0502020204030204" pitchFamily="34" charset="0"/>
                    <a:cs typeface="Calibri" panose="020F0502020204030204" pitchFamily="34" charset="0"/>
                    <a:sym typeface="Arial"/>
                  </a:rPr>
                  <a:t> is even;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cs typeface="Calibri" panose="020F0502020204030204" pitchFamily="34" charset="0"/>
                            <a:sym typeface="Arial"/>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latin typeface="Calibri" panose="020F0502020204030204" pitchFamily="34" charset="0"/>
                    <a:cs typeface="Calibri" panose="020F0502020204030204" pitchFamily="34" charset="0"/>
                    <a:sym typeface="Arial"/>
                  </a:rPr>
                  <a:t>, if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𝑚</m:t>
                    </m:r>
                  </m:oMath>
                </a14:m>
                <a:r>
                  <a:rPr lang="en-US" sz="2000" dirty="0">
                    <a:latin typeface="Calibri" panose="020F0502020204030204" pitchFamily="34" charset="0"/>
                    <a:cs typeface="Calibri" panose="020F0502020204030204" pitchFamily="34" charset="0"/>
                    <a:sym typeface="Arial"/>
                  </a:rPr>
                  <a:t> is odd</a:t>
                </a: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ea typeface="Cambria Math" panose="02040503050406030204" pitchFamily="18" charset="0"/>
                    <a:cs typeface="Calibri" panose="020F0502020204030204" pitchFamily="34" charset="0"/>
                    <a:sym typeface="Arial"/>
                  </a:rPr>
                  <a:t>i</a:t>
                </a:r>
                <a:r>
                  <a:rPr lang="en-US" sz="2000" b="0" dirty="0">
                    <a:solidFill>
                      <a:schemeClr val="tx1"/>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752600"/>
                <a:ext cx="8153400" cy="4267200"/>
              </a:xfrm>
              <a:prstGeom prst="rect">
                <a:avLst/>
              </a:prstGeom>
              <a:blipFill>
                <a:blip r:embed="rId2"/>
                <a:stretch>
                  <a:fillRect l="-1713" t="-17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93570"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5637" y="1752600"/>
                <a:ext cx="8457363" cy="4114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5637" y="1752600"/>
                <a:ext cx="8457363" cy="4114800"/>
              </a:xfrm>
              <a:prstGeom prst="rect">
                <a:avLst/>
              </a:prstGeom>
              <a:blipFill>
                <a:blip r:embed="rId2"/>
                <a:stretch>
                  <a:fillRect l="-1649" t="-92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534400" cy="457200"/>
              </a:xfrm>
              <a:prstGeom prst="rect">
                <a:avLst/>
              </a:prstGeom>
              <a:blipFill>
                <a:blip r:embed="rId2"/>
                <a:stretch>
                  <a:fillRect l="-1488" t="-162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𝜶</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solidFill>
                                      <a:schemeClr val="tx1"/>
                                    </a:solidFill>
                                    <a:latin typeface="Cambria Math" panose="02040503050406030204" pitchFamily="18" charset="0"/>
                                  </a:rPr>
                                  <m:t>𝐫</m:t>
                                </m:r>
                                <m:r>
                                  <a:rPr lang="en-US" b="1" i="0"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p>
                          <a:pPr algn="r"/>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𝟎</m:t>
                                    </m:r>
                                  </m:sub>
                                </m:sSub>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2147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599" y="1981200"/>
                <a:ext cx="7831853"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599" y="1981200"/>
                <a:ext cx="7831853" cy="4495800"/>
              </a:xfrm>
              <a:prstGeom prst="rect">
                <a:avLst/>
              </a:prstGeom>
              <a:blipFill>
                <a:blip r:embed="rId2"/>
                <a:stretch>
                  <a:fillRect l="-1783"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077200" cy="3276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oMath>
                </a14:m>
                <a:r>
                  <a:rPr lang="en-US" altLang="zh-TW" sz="2000" dirty="0">
                    <a:latin typeface="Calibri" panose="020F0502020204030204" pitchFamily="34" charset="0"/>
                    <a:ea typeface="PMingLiU" pitchFamily="18" charset="-120"/>
                    <a:cs typeface="Calibri" panose="020F0502020204030204" pitchFamily="34" charset="0"/>
                  </a:rPr>
                  <a:t>.  Thus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=0=</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and </a:t>
                </a:r>
                <a:r>
                  <a:rPr lang="en-US" altLang="zh-TW" sz="2000" i="0" dirty="0">
                    <a:latin typeface="+mj-lt"/>
                    <a:ea typeface="PMingLiU" pitchFamily="18" charset="-120"/>
                    <a:cs typeface="Calibri" panose="020F0502020204030204" pitchFamily="34" charset="0"/>
                  </a:rPr>
                  <a:t>0=(3x</a:t>
                </a:r>
                <a:r>
                  <a:rPr lang="en-US" altLang="zh-TW" sz="2000" i="0" baseline="30000" dirty="0">
                    <a:latin typeface="+mj-lt"/>
                    <a:ea typeface="PMingLiU" pitchFamily="18" charset="-120"/>
                    <a:cs typeface="Calibri" panose="020F0502020204030204" pitchFamily="34" charset="0"/>
                  </a:rPr>
                  <a:t>2</a:t>
                </a:r>
                <a:r>
                  <a:rPr lang="en-US" altLang="zh-TW" sz="2000" i="0" dirty="0">
                    <a:latin typeface="+mj-lt"/>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 −16(27</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+4</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077200" cy="3276600"/>
              </a:xfrm>
              <a:blipFill>
                <a:blip r:embed="rId3"/>
                <a:stretch>
                  <a:fillRect l="-786" t="-2317" r="-786" b="-10811"/>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8600" y="1828800"/>
                <a:ext cx="86106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no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In fact,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simply reverses the bit order in a 7-bit byte,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sz="2000"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a:t>
                </a: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type m:val="skw"/>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8600" y="1828800"/>
                <a:ext cx="8610600" cy="4419600"/>
              </a:xfrm>
              <a:prstGeom prst="rect">
                <a:avLst/>
              </a:prstGeom>
              <a:blipFill>
                <a:blip r:embed="rId2"/>
                <a:stretch>
                  <a:fillRect l="-1622" t="-2006" r="-2065" b="-916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382000"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382000" cy="1275528"/>
              </a:xfrm>
              <a:prstGeom prst="rect">
                <a:avLst/>
              </a:prstGeom>
              <a:blipFill>
                <a:blip r:embed="rId2"/>
                <a:stretch>
                  <a:fillRect l="-1667"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685800" y="3925556"/>
                <a:ext cx="3505200" cy="2133600"/>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685800" y="3925556"/>
                <a:ext cx="3505200" cy="2133600"/>
              </a:xfrm>
              <a:prstGeom prst="rect">
                <a:avLst/>
              </a:prstGeom>
              <a:blipFill>
                <a:blip r:embed="rId3"/>
                <a:stretch>
                  <a:fillRect l="-1805" t="-1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343400"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343400" y="3962400"/>
                <a:ext cx="3868061" cy="2029599"/>
              </a:xfrm>
              <a:prstGeom prst="rect">
                <a:avLst/>
              </a:prstGeom>
              <a:blipFill>
                <a:blip r:embed="rId4"/>
                <a:stretch>
                  <a:fillRect l="-1639"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r>
              <a:rPr lang="en-US" b="0" kern="0" dirty="0">
                <a:latin typeface="Calibri" panose="020F0502020204030204" pitchFamily="34" charset="0"/>
                <a:cs typeface="Calibri" panose="020F0502020204030204" pitchFamily="34" charset="0"/>
              </a:rPr>
              <a:t>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08398" y="1736410"/>
                <a:ext cx="8327204" cy="34451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08398" y="1736410"/>
                <a:ext cx="8327204" cy="3445190"/>
              </a:xfrm>
              <a:prstGeom prst="rect">
                <a:avLst/>
              </a:prstGeom>
              <a:blipFill>
                <a:blip r:embed="rId2"/>
                <a:stretch>
                  <a:fillRect l="-2287" t="-1832" b="-329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496371"/>
                <a:ext cx="8514885"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a:t>
                </a:r>
                <a:r>
                  <a:rPr lang="en-US" sz="2000" dirty="0" err="1">
                    <a:latin typeface="Calibri" panose="020F0502020204030204" pitchFamily="34" charset="0"/>
                    <a:ea typeface="Cambria Math" panose="02040503050406030204" pitchFamily="18" charset="0"/>
                    <a:cs typeface="Calibri" panose="020F0502020204030204" pitchFamily="34" charset="0"/>
                    <a:sym typeface="Arial"/>
                  </a:rPr>
                  <a:t>Dilithium</a:t>
                </a:r>
                <a:r>
                  <a:rPr lang="en-US" sz="2000" dirty="0">
                    <a:latin typeface="Calibri" panose="020F0502020204030204" pitchFamily="34" charset="0"/>
                    <a:ea typeface="Cambria Math" panose="02040503050406030204" pitchFamily="18" charset="0"/>
                    <a:cs typeface="Calibri" panose="020F0502020204030204" pitchFamily="34" charset="0"/>
                    <a:sym typeface="Arial"/>
                  </a:rPr>
                  <a:t>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496371"/>
                <a:ext cx="8514885" cy="4752029"/>
              </a:xfrm>
              <a:prstGeom prst="rect">
                <a:avLst/>
              </a:prstGeom>
              <a:blipFill>
                <a:blip r:embed="rId2"/>
                <a:stretch>
                  <a:fillRect l="-1490" t="-159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Dilithium</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14400" y="1905000"/>
                <a:ext cx="7841892"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14400" y="1905000"/>
                <a:ext cx="7841892" cy="4495800"/>
              </a:xfrm>
              <a:prstGeom prst="rect">
                <a:avLst/>
              </a:prstGeom>
              <a:blipFill>
                <a:blip r:embed="rId2"/>
                <a:stretch>
                  <a:fillRect l="-1618"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47700" y="1752600"/>
                <a:ext cx="7848600" cy="4403690"/>
              </a:xfrm>
              <a:prstGeom prst="rect">
                <a:avLst/>
              </a:prstGeom>
              <a:blipFill>
                <a:blip r:embed="rId2"/>
                <a:stretch>
                  <a:fillRect l="-1452" t="-172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returns NTT polynomial</a:t>
                </a: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𝑐𝑜𝑒𝑓𝑓𝐹𝑟𝑜𝑚𝑇h𝑟𝑒𝑒𝐵𝑦𝑡𝑒𝑠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r>
                  <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a:t>
                </a: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sym typeface="Arial"/>
                      </a:rPr>
                      <m:t>𝑅𝑒𝑗</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𝐵𝑜𝑢𝑛𝑑𝑒𝑑</m:t>
                    </m:r>
                    <m:r>
                      <a:rPr lang="en-US" i="1">
                        <a:latin typeface="Cambria Math" panose="02040503050406030204" pitchFamily="18" charset="0"/>
                        <a:ea typeface="Cambria Math" panose="02040503050406030204" pitchFamily="18" charset="0"/>
                        <a:cs typeface="Calibri" panose="020F0502020204030204" pitchFamily="34" charset="0"/>
                        <a:sym typeface="Arial"/>
                      </a:rPr>
                      <m:t>𝑃𝑜𝑙𝑦</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227138" lvl="3" indent="-257175">
                  <a:spcBef>
                    <a:spcPts val="0"/>
                  </a:spcBef>
                  <a:buClr>
                    <a:srgbClr val="000000">
                      <a:lumMod val="60000"/>
                      <a:lumOff val="40000"/>
                    </a:srgbClr>
                  </a:buClr>
                </a:pPr>
                <a14:m>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𝒄</m:t>
                    </m:r>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847125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623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8008" y="1257378"/>
                <a:ext cx="8067984"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𝐸𝑥𝑝𝑎𝑛𝑑𝐴</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8</m:t>
                                  </m:r>
                                </m:e>
                              </m:d>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𝐼𝑁𝑡𝑒𝑔𝑒𝑟𝑇𝑜𝐵𝑖𝑡𝑠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𝑥𝑝𝑎𝑛𝑑𝑆</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oMath>
                </a14:m>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(r=0; r&lt;l; r++)</a:t>
                </a:r>
              </a:p>
              <a:p>
                <a:pPr marL="1001713" lvl="2"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m:rPr>
                        <m:nor/>
                      </m:r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k</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𝑥𝑝𝑎𝑛𝑑𝑀𝑎𝑠𝑘</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𝜇</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𝑏𝑖𝑡𝑙𝑒𝑛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𝜈</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r>
                  <a:rPr lang="en-US" sz="160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𝐵𝑖𝑡𝑈𝑛𝑝𝑎𝑐𝑘</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s</a:t>
                </a: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8008" y="1257378"/>
                <a:ext cx="8067984" cy="5461726"/>
              </a:xfrm>
              <a:prstGeom prst="rect">
                <a:avLst/>
              </a:prstGeom>
              <a:blipFill>
                <a:blip r:embed="rId2"/>
                <a:stretch>
                  <a:fillRect l="-1415" t="-4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275219650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Dilithium</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191500" cy="45560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 outputs </a:t>
                </a:r>
                <a14:m>
                  <m:oMath xmlns:m="http://schemas.openxmlformats.org/officeDocument/2006/math">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sub>
                        </m:sSub>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191500" cy="4556090"/>
              </a:xfrm>
              <a:prstGeom prst="rect">
                <a:avLst/>
              </a:prstGeom>
              <a:blipFill>
                <a:blip r:embed="rId2"/>
                <a:stretch>
                  <a:fillRect l="-1548" t="-167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705042096"/>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75068</TotalTime>
  <Words>17592</Words>
  <Application>Microsoft Macintosh PowerPoint</Application>
  <PresentationFormat>Letter Paper (8.5x11 in)</PresentationFormat>
  <Paragraphs>1881</Paragraphs>
  <Slides>134</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134</vt:i4>
      </vt:variant>
    </vt:vector>
  </HeadingPairs>
  <TitlesOfParts>
    <vt:vector size="145" baseType="lpstr">
      <vt:lpstr>Arial Unicode MS</vt:lpstr>
      <vt:lpstr>PMingLiU</vt:lpstr>
      <vt:lpstr>Arial</vt:lpstr>
      <vt:lpstr>Calibri</vt:lpstr>
      <vt:lpstr>Cambria Math</vt:lpstr>
      <vt:lpstr>Courier New</vt:lpstr>
      <vt:lpstr>Math1Mono</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Learning with Errors (LWE)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 Theorem</vt:lpstr>
      <vt:lpstr>Gauss again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4625</cp:revision>
  <cp:lastPrinted>2024-07-10T20:18:11Z</cp:lastPrinted>
  <dcterms:created xsi:type="dcterms:W3CDTF">2013-04-22T16:10:14Z</dcterms:created>
  <dcterms:modified xsi:type="dcterms:W3CDTF">2025-07-21T19:18:20Z</dcterms:modified>
</cp:coreProperties>
</file>